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7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8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9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10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1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15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38" r:id="rId2"/>
    <p:sldMasterId id="2147483750" r:id="rId3"/>
    <p:sldMasterId id="2147483754" r:id="rId4"/>
    <p:sldMasterId id="2147483769" r:id="rId5"/>
    <p:sldMasterId id="2147483784" r:id="rId6"/>
    <p:sldMasterId id="2147483799" r:id="rId7"/>
    <p:sldMasterId id="2147483803" r:id="rId8"/>
    <p:sldMasterId id="2147483818" r:id="rId9"/>
    <p:sldMasterId id="2147483830" r:id="rId10"/>
    <p:sldMasterId id="2147483835" r:id="rId11"/>
    <p:sldMasterId id="2147483847" r:id="rId12"/>
  </p:sldMasterIdLst>
  <p:notesMasterIdLst>
    <p:notesMasterId r:id="rId66"/>
  </p:notesMasterIdLst>
  <p:handoutMasterIdLst>
    <p:handoutMasterId r:id="rId67"/>
  </p:handoutMasterIdLst>
  <p:sldIdLst>
    <p:sldId id="405" r:id="rId13"/>
    <p:sldId id="406" r:id="rId14"/>
    <p:sldId id="410" r:id="rId15"/>
    <p:sldId id="416" r:id="rId16"/>
    <p:sldId id="401" r:id="rId17"/>
    <p:sldId id="418" r:id="rId18"/>
    <p:sldId id="402" r:id="rId19"/>
    <p:sldId id="403" r:id="rId20"/>
    <p:sldId id="404" r:id="rId21"/>
    <p:sldId id="419" r:id="rId22"/>
    <p:sldId id="420" r:id="rId23"/>
    <p:sldId id="421" r:id="rId24"/>
    <p:sldId id="422" r:id="rId25"/>
    <p:sldId id="411" r:id="rId26"/>
    <p:sldId id="449" r:id="rId27"/>
    <p:sldId id="445" r:id="rId28"/>
    <p:sldId id="446" r:id="rId29"/>
    <p:sldId id="447" r:id="rId30"/>
    <p:sldId id="448" r:id="rId31"/>
    <p:sldId id="412" r:id="rId32"/>
    <p:sldId id="451" r:id="rId33"/>
    <p:sldId id="450" r:id="rId34"/>
    <p:sldId id="453" r:id="rId35"/>
    <p:sldId id="454" r:id="rId36"/>
    <p:sldId id="457" r:id="rId37"/>
    <p:sldId id="455" r:id="rId38"/>
    <p:sldId id="414" r:id="rId39"/>
    <p:sldId id="424" r:id="rId40"/>
    <p:sldId id="425" r:id="rId41"/>
    <p:sldId id="426" r:id="rId42"/>
    <p:sldId id="427" r:id="rId43"/>
    <p:sldId id="415" r:id="rId44"/>
    <p:sldId id="444" r:id="rId45"/>
    <p:sldId id="428" r:id="rId46"/>
    <p:sldId id="429" r:id="rId47"/>
    <p:sldId id="430" r:id="rId48"/>
    <p:sldId id="431" r:id="rId49"/>
    <p:sldId id="432" r:id="rId50"/>
    <p:sldId id="458" r:id="rId51"/>
    <p:sldId id="459" r:id="rId52"/>
    <p:sldId id="417" r:id="rId53"/>
    <p:sldId id="433" r:id="rId54"/>
    <p:sldId id="434" r:id="rId55"/>
    <p:sldId id="441" r:id="rId56"/>
    <p:sldId id="436" r:id="rId57"/>
    <p:sldId id="437" r:id="rId58"/>
    <p:sldId id="438" r:id="rId59"/>
    <p:sldId id="439" r:id="rId60"/>
    <p:sldId id="407" r:id="rId61"/>
    <p:sldId id="443" r:id="rId62"/>
    <p:sldId id="442" r:id="rId63"/>
    <p:sldId id="408" r:id="rId64"/>
    <p:sldId id="409" r:id="rId65"/>
  </p:sldIdLst>
  <p:sldSz cx="9144000" cy="6858000" type="screen4x3"/>
  <p:notesSz cx="6858000" cy="99456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22" autoAdjust="0"/>
    <p:restoredTop sz="99151" autoAdjust="0"/>
  </p:normalViewPr>
  <p:slideViewPr>
    <p:cSldViewPr snapToGrid="0">
      <p:cViewPr>
        <p:scale>
          <a:sx n="85" d="100"/>
          <a:sy n="85" d="100"/>
        </p:scale>
        <p:origin x="-744" y="-1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7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4" Type="http://schemas.openxmlformats.org/officeDocument/2006/relationships/image" Target="../media/image31.wmf"/><Relationship Id="rId5" Type="http://schemas.openxmlformats.org/officeDocument/2006/relationships/image" Target="../media/image32.wmf"/><Relationship Id="rId6" Type="http://schemas.openxmlformats.org/officeDocument/2006/relationships/image" Target="../media/image33.wmf"/><Relationship Id="rId1" Type="http://schemas.openxmlformats.org/officeDocument/2006/relationships/image" Target="../media/image28.wmf"/><Relationship Id="rId2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41478-066E-4B25-A5E0-9FAE844E0019}" type="datetimeFigureOut">
              <a:rPr lang="en-GB" smtClean="0"/>
              <a:t>25-08-19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4BB1A-3390-4598-804B-8D70CFE9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401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941BE-C56D-490F-951F-99988D1EF7F8}" type="datetimeFigureOut">
              <a:rPr lang="en-GB" smtClean="0"/>
              <a:t>25-08-19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AA2A9-7A45-43C3-8C88-3BFAD606E1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797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3EF3CB-F55B-3148-AF2A-13D8D1B4751A}" type="slidenum">
              <a:rPr lang="tr-TR">
                <a:solidFill>
                  <a:prstClr val="black"/>
                </a:solidFill>
                <a:latin typeface="Calibri"/>
              </a:rPr>
              <a:pPr>
                <a:defRPr/>
              </a:pPr>
              <a:t>6</a:t>
            </a:fld>
            <a:endParaRPr lang="tr-T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1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754063"/>
            <a:ext cx="4953000" cy="37147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1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698" y="4723757"/>
            <a:ext cx="5031540" cy="4474670"/>
          </a:xfrm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A2A9-7A45-43C3-8C88-3BFAD606E14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380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A2A9-7A45-43C3-8C88-3BFAD606E14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380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A2A9-7A45-43C3-8C88-3BFAD606E14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380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A2A9-7A45-43C3-8C88-3BFAD606E14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380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6" y="754561"/>
            <a:ext cx="4549775" cy="3712366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4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l-NL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6" y="754561"/>
            <a:ext cx="4549775" cy="3712366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11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l-NL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6" y="754561"/>
            <a:ext cx="4549775" cy="3712366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l-NL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850" y="754063"/>
            <a:ext cx="4949825" cy="3713162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45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l-NL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B88997-57D6-E848-B24B-18F560532D59}" type="slidenum">
              <a:rPr lang="tr-TR">
                <a:solidFill>
                  <a:prstClr val="black"/>
                </a:solidFill>
                <a:latin typeface="Calibri"/>
              </a:rPr>
              <a:pPr>
                <a:defRPr/>
              </a:pPr>
              <a:t>11</a:t>
            </a:fld>
            <a:endParaRPr lang="tr-T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A2A9-7A45-43C3-8C88-3BFAD606E14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380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A2A9-7A45-43C3-8C88-3BFAD606E14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380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A2A9-7A45-43C3-8C88-3BFAD606E14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380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A2A9-7A45-43C3-8C88-3BFAD606E14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380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A2A9-7A45-43C3-8C88-3BFAD606E14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380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A2A9-7A45-43C3-8C88-3BFAD606E14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380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A2A9-7A45-43C3-8C88-3BFAD606E14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38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emf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emf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emf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.jp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jpeg"/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3.jpe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5.jpeg"/><Relationship Id="rId3" Type="http://schemas.openxmlformats.org/officeDocument/2006/relationships/image" Target="../media/image8.jpe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5.jpeg"/><Relationship Id="rId3" Type="http://schemas.openxmlformats.org/officeDocument/2006/relationships/image" Target="../media/image8.jpeg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jpe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jpeg"/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.jpe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5.jpeg"/><Relationship Id="rId3" Type="http://schemas.openxmlformats.org/officeDocument/2006/relationships/image" Target="../media/image8.jpe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5.jpeg"/><Relationship Id="rId3" Type="http://schemas.openxmlformats.org/officeDocument/2006/relationships/image" Target="../media/image8.jpeg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6AAB4-F6FC-429F-872E-2F2754708652}" type="datetime1">
              <a:rPr lang="en-GB" smtClean="0"/>
              <a:t>25-08-19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5" descr="TAB_col_white_backgroun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2" y="50973"/>
            <a:ext cx="2713397" cy="115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099233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9CAE-ABD6-4628-BB88-1B95A97D41D8}" type="datetime1">
              <a:rPr lang="en-GB" smtClean="0"/>
              <a:t>25-08-19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500992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6AAB4-F6FC-429F-872E-2F2754708652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Calibri"/>
              </a:rPr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5" descr="TAB_col_white_backgroun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2" y="50973"/>
            <a:ext cx="2713397" cy="115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974850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F434-FD80-40F6-980C-39E3FCEFE790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>
                <a:latin typeface="Calibri"/>
              </a:rPr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3F4F-51B2-42EE-AFA2-40C4572185CC}" type="slidenum">
              <a:rPr lang="en-US" dirty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7976852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C470-F194-4118-9C8C-4D3644DD6715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>
                <a:latin typeface="Calibri"/>
              </a:rPr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>
                <a:latin typeface="Calibri"/>
              </a:rPr>
              <a:pPr/>
              <a:t>‹#›</a:t>
            </a:fld>
            <a:endParaRPr lang="en-GB">
              <a:latin typeface="Calibr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5" descr="TAB_col_white_backgroun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2" y="50973"/>
            <a:ext cx="2713397" cy="115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0098233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0B06-3864-4771-853A-188A7512403A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>
                <a:latin typeface="Calibri"/>
              </a:rPr>
              <a:t>Dr Glen Martin, University of Manchester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>
                <a:latin typeface="Calibri"/>
              </a:rPr>
              <a:pPr/>
              <a:t>‹#›</a:t>
            </a:fld>
            <a:endParaRPr lang="en-GB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138746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74528-2DA0-4D48-8350-E53618C38559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>
                <a:latin typeface="Calibri"/>
              </a:rPr>
              <a:t>Dr Glen Martin, University of Manchester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>
                <a:latin typeface="Calibri"/>
              </a:rPr>
              <a:pPr/>
              <a:t>‹#›</a:t>
            </a:fld>
            <a:endParaRPr lang="en-GB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919821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66AEB-F62D-461F-97BD-9C65592DCC90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>
                <a:latin typeface="Calibri"/>
              </a:rPr>
              <a:t>Dr Glen Martin, University of Manchester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>
                <a:latin typeface="Calibri"/>
              </a:rPr>
              <a:pPr/>
              <a:t>‹#›</a:t>
            </a:fld>
            <a:endParaRPr lang="en-GB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7615055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7118F-80F2-44FA-BFFB-00476F503982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dirty="0">
                <a:latin typeface="Calibri"/>
              </a:rPr>
              <a:t>Dr Glen Martin, University of Manchester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>
                <a:latin typeface="Calibri"/>
              </a:rPr>
              <a:pPr/>
              <a:t>‹#›</a:t>
            </a:fld>
            <a:endParaRPr lang="en-GB">
              <a:latin typeface="Calibri"/>
            </a:endParaRPr>
          </a:p>
        </p:txBody>
      </p:sp>
      <p:pic>
        <p:nvPicPr>
          <p:cNvPr id="10" name="Picture 5" descr="TAB_col_white_backgroun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193" y="83814"/>
            <a:ext cx="2326946" cy="99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1976925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13A1D07-0C4C-45B8-A53C-B3CF926B9226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>
                <a:solidFill>
                  <a:srgbClr val="637052"/>
                </a:solidFill>
                <a:latin typeface="Calibri"/>
              </a:rPr>
              <a:t>Dr Glen Martin, University of Manchester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62D4F3-DEE7-4381-9D47-F89EFBA9B4B5}" type="slidenum">
              <a:rPr lang="en-GB" smtClean="0">
                <a:solidFill>
                  <a:srgbClr val="637052"/>
                </a:solidFill>
                <a:latin typeface="Calibri"/>
              </a:rPr>
              <a:pPr/>
              <a:t>‹#›</a:t>
            </a:fld>
            <a:endParaRPr lang="en-GB">
              <a:solidFill>
                <a:srgbClr val="63705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5349477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CD2B-EA7D-4D09-B5BA-31ED5AC267D0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>
                <a:latin typeface="Calibri"/>
              </a:rPr>
              <a:t>Dr Glen Martin, University of Manchester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>
                <a:latin typeface="Calibri"/>
              </a:rPr>
              <a:pPr/>
              <a:t>‹#›</a:t>
            </a:fld>
            <a:endParaRPr lang="en-GB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730047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9CAE-ABD6-4628-BB88-1B95A97D41D8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>
                <a:latin typeface="Calibri"/>
              </a:rPr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>
                <a:latin typeface="Calibri"/>
              </a:rPr>
              <a:pPr/>
              <a:t>‹#›</a:t>
            </a:fld>
            <a:endParaRPr lang="en-GB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3614335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5818-3815-4F27-8659-9E2158D518A6}" type="datetime1">
              <a:rPr lang="en-GB" smtClean="0"/>
              <a:t>25-08-19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167487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5818-3815-4F27-8659-9E2158D518A6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>
                <a:latin typeface="Calibri"/>
              </a:rPr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>
                <a:latin typeface="Calibri"/>
              </a:rPr>
              <a:pPr/>
              <a:t>‹#›</a:t>
            </a:fld>
            <a:endParaRPr lang="en-GB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2757356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farr connections bottom.jpg"/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" b="15196"/>
          <a:stretch/>
        </p:blipFill>
        <p:spPr>
          <a:xfrm>
            <a:off x="0" y="2030400"/>
            <a:ext cx="9144000" cy="482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570" y="1828802"/>
            <a:ext cx="8096738" cy="1470025"/>
          </a:xfrm>
        </p:spPr>
        <p:txBody>
          <a:bodyPr lIns="0" tIns="0" rIns="0" bIns="0" anchor="b" anchorCtr="0"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8570" y="3464171"/>
            <a:ext cx="8096738" cy="1752600"/>
          </a:xfrm>
        </p:spPr>
        <p:txBody>
          <a:bodyPr lIns="0" tIns="0" rIns="0" bIns="0" anchor="t" anchorCtr="0"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1026" name="Picture 2" descr="C:\Users\amacantangay\AppData\Local\Microsoft\Windows\Temporary Internet Files\Content.Outlook\64WGOIHM\Farr logo full colour DARKER (3).jp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7062" y="640712"/>
            <a:ext cx="3458246" cy="100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889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slow">
    <p:fade thruBlk="1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farr connections2.jpg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2640" y="-1"/>
            <a:ext cx="6221360" cy="387316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99847"/>
            <a:ext cx="8229600" cy="4054230"/>
          </a:xfrm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445600"/>
            <a:ext cx="8229600" cy="1143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rgbClr val="E67F38"/>
              </a:solidFill>
              <a:latin typeface="Century Gothic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b="1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050" name="Picture 2" descr="C:\Users\amacantangay\AppData\Local\Microsoft\Windows\Temporary Internet Files\Content.Outlook\64WGOIHM\Farr logo full colour DARKER (3).jp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9384" y="5996794"/>
            <a:ext cx="1887415" cy="54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092411"/>
      </p:ext>
    </p:extLst>
  </p:cSld>
  <p:clrMapOvr>
    <a:masterClrMapping/>
  </p:clrMapOvr>
  <p:transition xmlns:p14="http://schemas.microsoft.com/office/powerpoint/2010/main" spd="slow">
    <p:fade thruBlk="1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arr connections2.jpg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2640" y="-1"/>
            <a:ext cx="6221360" cy="3873168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0"/>
          </p:nvPr>
        </p:nvSpPr>
        <p:spPr>
          <a:xfrm>
            <a:off x="457199" y="1699847"/>
            <a:ext cx="4007339" cy="4054230"/>
          </a:xfrm>
          <a:ln>
            <a:noFill/>
          </a:ln>
        </p:spPr>
        <p:txBody>
          <a:bodyPr lIns="0" tIns="0" rIns="0" bIns="0" numCol="1" spcCol="21600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1"/>
          </p:nvPr>
        </p:nvSpPr>
        <p:spPr>
          <a:xfrm>
            <a:off x="4644008" y="1699847"/>
            <a:ext cx="4007339" cy="4054230"/>
          </a:xfrm>
          <a:ln>
            <a:noFill/>
          </a:ln>
        </p:spPr>
        <p:txBody>
          <a:bodyPr lIns="0" tIns="0" rIns="0" bIns="0" numCol="1" spcCol="21600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445600"/>
            <a:ext cx="8229600" cy="1143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rgbClr val="E67F38"/>
              </a:solidFill>
              <a:latin typeface="Century Gothic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2" descr="C:\Users\amacantangay\AppData\Local\Microsoft\Windows\Temporary Internet Files\Content.Outlook\64WGOIHM\Farr logo full colour DARKER (3).jp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9384" y="5996794"/>
            <a:ext cx="1887415" cy="54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637917"/>
      </p:ext>
    </p:extLst>
  </p:cSld>
  <p:clrMapOvr>
    <a:masterClrMapping/>
  </p:clrMapOvr>
  <p:transition xmlns:p14="http://schemas.microsoft.com/office/powerpoint/2010/main" spd="slow">
    <p:fade thruBlk="1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36463">
                  <a:tint val="75000"/>
                </a:srgbClr>
              </a:solidFill>
              <a:latin typeface="Century Gothic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36463">
                  <a:tint val="75000"/>
                </a:srgbClr>
              </a:solidFill>
              <a:latin typeface="Century Gothic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D7F5D8-ED6A-0942-BB4F-2F6F11E7CA39}" type="slidenum">
              <a:rPr lang="en-US">
                <a:solidFill>
                  <a:srgbClr val="636463">
                    <a:tint val="75000"/>
                  </a:srgbClr>
                </a:solidFill>
                <a:latin typeface="Century Gothic"/>
              </a:rPr>
              <a:pPr>
                <a:defRPr/>
              </a:pPr>
              <a:t>‹#›</a:t>
            </a:fld>
            <a:endParaRPr lang="en-US">
              <a:solidFill>
                <a:srgbClr val="636463">
                  <a:tint val="75000"/>
                </a:srgb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04567562"/>
      </p:ext>
    </p:extLst>
  </p:cSld>
  <p:clrMapOvr>
    <a:masterClrMapping/>
  </p:clrMapOvr>
  <p:transition xmlns:p14="http://schemas.microsoft.com/office/powerpoint/2010/main" spd="slow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6AAB4-F6FC-429F-872E-2F2754708652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Calibri"/>
              </a:rPr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5" descr="TAB_col_white_backgroun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2" y="50973"/>
            <a:ext cx="2713397" cy="115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686717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F434-FD80-40F6-980C-39E3FCEFE790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>
                <a:latin typeface="Calibri"/>
              </a:rPr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3F4F-51B2-42EE-AFA2-40C4572185CC}" type="slidenum">
              <a:rPr lang="en-US" dirty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1438727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C470-F194-4118-9C8C-4D3644DD6715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>
                <a:latin typeface="Calibri"/>
              </a:rPr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>
                <a:latin typeface="Calibri"/>
              </a:rPr>
              <a:pPr/>
              <a:t>‹#›</a:t>
            </a:fld>
            <a:endParaRPr lang="en-GB">
              <a:latin typeface="Calibr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5" descr="TAB_col_white_backgroun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2" y="50973"/>
            <a:ext cx="2713397" cy="115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7795903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0B06-3864-4771-853A-188A7512403A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>
                <a:latin typeface="Calibri"/>
              </a:rPr>
              <a:t>Dr Glen Martin, University of Manchester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>
                <a:latin typeface="Calibri"/>
              </a:rPr>
              <a:pPr/>
              <a:t>‹#›</a:t>
            </a:fld>
            <a:endParaRPr lang="en-GB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2242204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74528-2DA0-4D48-8350-E53618C38559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>
                <a:latin typeface="Calibri"/>
              </a:rPr>
              <a:t>Dr Glen Martin, University of Manchester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>
                <a:latin typeface="Calibri"/>
              </a:rPr>
              <a:pPr/>
              <a:t>‹#›</a:t>
            </a:fld>
            <a:endParaRPr lang="en-GB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4468077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66AEB-F62D-461F-97BD-9C65592DCC90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>
                <a:latin typeface="Calibri"/>
              </a:rPr>
              <a:t>Dr Glen Martin, University of Manchester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>
                <a:latin typeface="Calibri"/>
              </a:rPr>
              <a:pPr/>
              <a:t>‹#›</a:t>
            </a:fld>
            <a:endParaRPr lang="en-GB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2478908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7118F-80F2-44FA-BFFB-00476F503982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dirty="0">
                <a:latin typeface="Calibri"/>
              </a:rPr>
              <a:t>Dr Glen Martin, University of Manchester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>
                <a:latin typeface="Calibri"/>
              </a:rPr>
              <a:pPr/>
              <a:t>‹#›</a:t>
            </a:fld>
            <a:endParaRPr lang="en-GB">
              <a:latin typeface="Calibri"/>
            </a:endParaRPr>
          </a:p>
        </p:txBody>
      </p:sp>
      <p:pic>
        <p:nvPicPr>
          <p:cNvPr id="10" name="Picture 5" descr="TAB_col_white_backgroun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193" y="83814"/>
            <a:ext cx="2326946" cy="99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1153111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13A1D07-0C4C-45B8-A53C-B3CF926B9226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>
                <a:solidFill>
                  <a:srgbClr val="637052"/>
                </a:solidFill>
                <a:latin typeface="Calibri"/>
              </a:rPr>
              <a:t>Dr Glen Martin, University of Manchester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62D4F3-DEE7-4381-9D47-F89EFBA9B4B5}" type="slidenum">
              <a:rPr lang="en-GB" smtClean="0">
                <a:solidFill>
                  <a:srgbClr val="637052"/>
                </a:solidFill>
                <a:latin typeface="Calibri"/>
              </a:rPr>
              <a:pPr/>
              <a:t>‹#›</a:t>
            </a:fld>
            <a:endParaRPr lang="en-GB">
              <a:solidFill>
                <a:srgbClr val="63705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5144975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F434-FD80-40F6-980C-39E3FCEFE790}" type="datetime1">
              <a:rPr lang="en-GB" smtClean="0"/>
              <a:t>25-08-19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3F4F-51B2-42EE-AFA2-40C4572185C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2470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CD2B-EA7D-4D09-B5BA-31ED5AC267D0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>
                <a:latin typeface="Calibri"/>
              </a:rPr>
              <a:t>Dr Glen Martin, University of Manchester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>
                <a:latin typeface="Calibri"/>
              </a:rPr>
              <a:pPr/>
              <a:t>‹#›</a:t>
            </a:fld>
            <a:endParaRPr lang="en-GB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2022640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9CAE-ABD6-4628-BB88-1B95A97D41D8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>
                <a:latin typeface="Calibri"/>
              </a:rPr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>
                <a:latin typeface="Calibri"/>
              </a:rPr>
              <a:pPr/>
              <a:t>‹#›</a:t>
            </a:fld>
            <a:endParaRPr lang="en-GB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2701292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5818-3815-4F27-8659-9E2158D518A6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>
                <a:latin typeface="Calibri"/>
              </a:rPr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>
                <a:latin typeface="Calibri"/>
              </a:rPr>
              <a:pPr/>
              <a:t>‹#›</a:t>
            </a:fld>
            <a:endParaRPr lang="en-GB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6410088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farr connections bottom.jpg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15196"/>
          <a:stretch/>
        </p:blipFill>
        <p:spPr>
          <a:xfrm>
            <a:off x="0" y="2030400"/>
            <a:ext cx="9144000" cy="482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570" y="1828804"/>
            <a:ext cx="8096738" cy="1470025"/>
          </a:xfrm>
        </p:spPr>
        <p:txBody>
          <a:bodyPr lIns="0" tIns="0" rIns="0" bIns="0" anchor="b" anchorCtr="0"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8570" y="3464171"/>
            <a:ext cx="8096738" cy="1752600"/>
          </a:xfrm>
        </p:spPr>
        <p:txBody>
          <a:bodyPr lIns="0" tIns="0" rIns="0" bIns="0" anchor="t" anchorCtr="0"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1026" name="Picture 2" descr="C:\Users\amacantangay\AppData\Local\Microsoft\Windows\Temporary Internet Files\Content.Outlook\64WGOIHM\Farr logo full colour DARKER (3)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62" y="640714"/>
            <a:ext cx="3458246" cy="100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78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farr connections2.jpg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640" y="-1"/>
            <a:ext cx="6221360" cy="387316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99847"/>
            <a:ext cx="8229600" cy="4054230"/>
          </a:xfrm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445600"/>
            <a:ext cx="8229600" cy="1143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rgbClr val="E67F38"/>
              </a:solidFill>
              <a:latin typeface="Century Gothic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b="1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050" name="Picture 2" descr="C:\Users\amacantangay\AppData\Local\Microsoft\Windows\Temporary Internet Files\Content.Outlook\64WGOIHM\Farr logo full colour DARKER (3)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385" y="5996796"/>
            <a:ext cx="1887415" cy="54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686787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arr connections2.jpg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640" y="-1"/>
            <a:ext cx="6221360" cy="3873168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0"/>
          </p:nvPr>
        </p:nvSpPr>
        <p:spPr>
          <a:xfrm>
            <a:off x="457200" y="1699847"/>
            <a:ext cx="4007339" cy="4054230"/>
          </a:xfrm>
          <a:ln>
            <a:noFill/>
          </a:ln>
        </p:spPr>
        <p:txBody>
          <a:bodyPr lIns="0" tIns="0" rIns="0" bIns="0" numCol="1" spcCol="21600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1"/>
          </p:nvPr>
        </p:nvSpPr>
        <p:spPr>
          <a:xfrm>
            <a:off x="4644009" y="1699847"/>
            <a:ext cx="4007339" cy="4054230"/>
          </a:xfrm>
          <a:ln>
            <a:noFill/>
          </a:ln>
        </p:spPr>
        <p:txBody>
          <a:bodyPr lIns="0" tIns="0" rIns="0" bIns="0" numCol="1" spcCol="21600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445600"/>
            <a:ext cx="8229600" cy="1143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rgbClr val="E67F38"/>
              </a:solidFill>
              <a:latin typeface="Century Gothic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2" descr="C:\Users\amacantangay\AppData\Local\Microsoft\Windows\Temporary Internet Files\Content.Outlook\64WGOIHM\Farr logo full colour DARKER (3)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385" y="5996796"/>
            <a:ext cx="1887415" cy="54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162983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240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3688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800">
                <a:solidFill>
                  <a:srgbClr val="FFFFFF"/>
                </a:solidFill>
                <a:latin typeface="Palatino Linotype" charset="0"/>
              </a:defRPr>
            </a:lvl1pPr>
          </a:lstStyle>
          <a:p>
            <a:pPr lvl="0"/>
            <a:r>
              <a:rPr lang="tr-TR" noProof="0" smtClean="0"/>
              <a:t>Click to edit Master title style</a:t>
            </a:r>
          </a:p>
        </p:txBody>
      </p:sp>
      <p:sp>
        <p:nvSpPr>
          <p:cNvPr id="3688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charset="0"/>
              <a:buNone/>
              <a:defRPr sz="2600">
                <a:latin typeface="Palatino Linotype" charset="0"/>
              </a:defRPr>
            </a:lvl1pPr>
          </a:lstStyle>
          <a:p>
            <a:pPr lvl="0"/>
            <a:r>
              <a:rPr lang="tr-TR" noProof="0" smtClean="0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68313" y="5373688"/>
            <a:ext cx="2133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tr-TR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9" name="Rectangle 21"/>
          <p:cNvSpPr>
            <a:spLocks noGrp="1" noChangeArrowheads="1"/>
          </p:cNvSpPr>
          <p:nvPr>
            <p:ph type="ftr" sz="quarter" idx="11"/>
          </p:nvPr>
        </p:nvSpPr>
        <p:spPr>
          <a:xfrm>
            <a:off x="468313" y="6453188"/>
            <a:ext cx="6048375" cy="2159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20" name="Rectangle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0DFEFC9-706F-B843-BE6E-50FC83EA70B1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9031115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E83D85-B25A-E549-86EE-8B5A366C65CF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192998214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BFCA4B-30B5-3840-B26D-733A44A1E627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693919978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8AD12D-1F7F-0145-B97D-D7BF85D50D73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150319809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C470-F194-4118-9C8C-4D3644DD6715}" type="datetime1">
              <a:rPr lang="en-GB" smtClean="0"/>
              <a:t>25-08-19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5" descr="TAB_col_white_backgroun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2" y="50973"/>
            <a:ext cx="2713397" cy="115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0701777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857540-A25A-BA4F-875B-3AFC346D163C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259706716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2D6F1-F2B0-6444-B3A4-12F6850A365A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279541840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FD2D80-E7BD-8147-B952-BE60B721A791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276874827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512467-5867-5A48-B590-99160BA573EE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642460843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6DD2C3-47F1-1041-AE77-581B56F00A33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73252862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AF6CA8-0D2A-9E49-BD0F-8D4CA9E2F226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474139378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1663C-7DF7-B949-B297-34ACA71E9025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994237862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81200"/>
            <a:ext cx="4038600" cy="18669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4000500"/>
            <a:ext cx="4038600" cy="18669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1F8C2-2823-5747-A116-6533AB4617B8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218808411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38862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54C78-05A9-EA40-9C99-1FEA3C8091EA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651157412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2014B0-DCBF-3B45-AAC1-F099335C0E95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101325246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0B06-3864-4771-853A-188A7512403A}" type="datetime1">
              <a:rPr lang="en-GB" smtClean="0"/>
              <a:t>25-08-19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455927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240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3688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800">
                <a:solidFill>
                  <a:srgbClr val="FFFFFF"/>
                </a:solidFill>
                <a:latin typeface="Palatino Linotype" charset="0"/>
              </a:defRPr>
            </a:lvl1pPr>
          </a:lstStyle>
          <a:p>
            <a:pPr lvl="0"/>
            <a:r>
              <a:rPr lang="tr-TR" noProof="0" smtClean="0"/>
              <a:t>Click to edit Master title style</a:t>
            </a:r>
          </a:p>
        </p:txBody>
      </p:sp>
      <p:sp>
        <p:nvSpPr>
          <p:cNvPr id="3688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charset="0"/>
              <a:buNone/>
              <a:defRPr sz="2600">
                <a:latin typeface="Palatino Linotype" charset="0"/>
              </a:defRPr>
            </a:lvl1pPr>
          </a:lstStyle>
          <a:p>
            <a:pPr lvl="0"/>
            <a:r>
              <a:rPr lang="tr-TR" noProof="0" smtClean="0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68313" y="5373688"/>
            <a:ext cx="2133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tr-TR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9" name="Rectangle 21"/>
          <p:cNvSpPr>
            <a:spLocks noGrp="1" noChangeArrowheads="1"/>
          </p:cNvSpPr>
          <p:nvPr>
            <p:ph type="ftr" sz="quarter" idx="11"/>
          </p:nvPr>
        </p:nvSpPr>
        <p:spPr>
          <a:xfrm>
            <a:off x="468313" y="6453188"/>
            <a:ext cx="6048375" cy="2159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20" name="Rectangle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0DFEFC9-706F-B843-BE6E-50FC83EA70B1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435107042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E83D85-B25A-E549-86EE-8B5A366C65CF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143258578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BFCA4B-30B5-3840-B26D-733A44A1E627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303774287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8AD12D-1F7F-0145-B97D-D7BF85D50D73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94434407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857540-A25A-BA4F-875B-3AFC346D163C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397516610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2D6F1-F2B0-6444-B3A4-12F6850A365A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838021419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FD2D80-E7BD-8147-B952-BE60B721A791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50581134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512467-5867-5A48-B590-99160BA573EE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29091172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6DD2C3-47F1-1041-AE77-581B56F00A33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56441588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AF6CA8-0D2A-9E49-BD0F-8D4CA9E2F226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290985933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74528-2DA0-4D48-8350-E53618C38559}" type="datetime1">
              <a:rPr lang="en-GB" smtClean="0"/>
              <a:t>25-08-19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489914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1663C-7DF7-B949-B297-34ACA71E9025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91758016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81200"/>
            <a:ext cx="4038600" cy="18669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4000500"/>
            <a:ext cx="4038600" cy="18669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1F8C2-2823-5747-A116-6533AB4617B8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214237776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38862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54C78-05A9-EA40-9C99-1FEA3C8091EA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949802582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2014B0-DCBF-3B45-AAC1-F099335C0E95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975176548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240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400" smtClean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3688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800">
                <a:solidFill>
                  <a:srgbClr val="FFFFFF"/>
                </a:solidFill>
                <a:latin typeface="Palatino Linotype" charset="0"/>
              </a:defRPr>
            </a:lvl1pPr>
          </a:lstStyle>
          <a:p>
            <a:pPr lvl="0"/>
            <a:r>
              <a:rPr lang="tr-TR" noProof="0" smtClean="0"/>
              <a:t>Click to edit Master title style</a:t>
            </a:r>
          </a:p>
        </p:txBody>
      </p:sp>
      <p:sp>
        <p:nvSpPr>
          <p:cNvPr id="3688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charset="0"/>
              <a:buNone/>
              <a:defRPr sz="2600">
                <a:latin typeface="Palatino Linotype" charset="0"/>
              </a:defRPr>
            </a:lvl1pPr>
          </a:lstStyle>
          <a:p>
            <a:pPr lvl="0"/>
            <a:r>
              <a:rPr lang="tr-TR" noProof="0" smtClean="0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68313" y="5373688"/>
            <a:ext cx="2133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tr-TR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9" name="Rectangle 21"/>
          <p:cNvSpPr>
            <a:spLocks noGrp="1" noChangeArrowheads="1"/>
          </p:cNvSpPr>
          <p:nvPr>
            <p:ph type="ftr" sz="quarter" idx="11"/>
          </p:nvPr>
        </p:nvSpPr>
        <p:spPr>
          <a:xfrm>
            <a:off x="468313" y="6453188"/>
            <a:ext cx="6048375" cy="2159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20" name="Rectangle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0DFEFC9-706F-B843-BE6E-50FC83EA70B1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028989395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E83D85-B25A-E549-86EE-8B5A366C65CF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196696829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BFCA4B-30B5-3840-B26D-733A44A1E627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349427428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8AD12D-1F7F-0145-B97D-D7BF85D50D73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352586592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857540-A25A-BA4F-875B-3AFC346D163C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75682360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2D6F1-F2B0-6444-B3A4-12F6850A365A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913988947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66AEB-F62D-461F-97BD-9C65592DCC90}" type="datetime1">
              <a:rPr lang="en-GB" smtClean="0"/>
              <a:t>25-08-19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010630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FD2D80-E7BD-8147-B952-BE60B721A791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375422910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512467-5867-5A48-B590-99160BA573EE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584361142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6DD2C3-47F1-1041-AE77-581B56F00A33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744756244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AF6CA8-0D2A-9E49-BD0F-8D4CA9E2F226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74769613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1663C-7DF7-B949-B297-34ACA71E9025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775365076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81200"/>
            <a:ext cx="4038600" cy="18669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4000500"/>
            <a:ext cx="4038600" cy="18669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1F8C2-2823-5747-A116-6533AB4617B8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97714711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38862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54C78-05A9-EA40-9C99-1FEA3C8091EA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522018641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2014B0-DCBF-3B45-AAC1-F099335C0E95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72546719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farr connections bottom.jpg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15196"/>
          <a:stretch/>
        </p:blipFill>
        <p:spPr>
          <a:xfrm>
            <a:off x="0" y="2030400"/>
            <a:ext cx="9144000" cy="482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570" y="1828814"/>
            <a:ext cx="8096738" cy="1470025"/>
          </a:xfrm>
        </p:spPr>
        <p:txBody>
          <a:bodyPr lIns="0" tIns="0" rIns="0" bIns="0" anchor="b" anchorCtr="0"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8570" y="3464171"/>
            <a:ext cx="8096738" cy="1752600"/>
          </a:xfrm>
        </p:spPr>
        <p:txBody>
          <a:bodyPr lIns="0" tIns="0" rIns="0" bIns="0" anchor="t" anchorCtr="0"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1026" name="Picture 2" descr="C:\Users\amacantangay\AppData\Local\Microsoft\Windows\Temporary Internet Files\Content.Outlook\64WGOIHM\Farr logo full colour DARKER (3)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62" y="640724"/>
            <a:ext cx="3458246" cy="100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73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slow">
    <p:push dir="u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farr connections2.jpg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640" y="-1"/>
            <a:ext cx="6221360" cy="387316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9847"/>
            <a:ext cx="8229600" cy="4054230"/>
          </a:xfrm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445600"/>
            <a:ext cx="8229600" cy="1143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rgbClr val="E67F38"/>
              </a:solidFill>
              <a:latin typeface="Century Gothic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b="1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050" name="Picture 2" descr="C:\Users\amacantangay\AppData\Local\Microsoft\Windows\Temporary Internet Files\Content.Outlook\64WGOIHM\Farr logo full colour DARKER (3)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385" y="5996806"/>
            <a:ext cx="1887415" cy="54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588003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7118F-80F2-44FA-BFFB-00476F503982}" type="datetime1">
              <a:rPr lang="en-GB" smtClean="0"/>
              <a:t>25-08-19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5" descr="TAB_col_white_backgroun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193" y="83814"/>
            <a:ext cx="2326946" cy="99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085824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arr connections2.jpg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640" y="-1"/>
            <a:ext cx="6221360" cy="3873168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0"/>
          </p:nvPr>
        </p:nvSpPr>
        <p:spPr>
          <a:xfrm>
            <a:off x="457205" y="1699847"/>
            <a:ext cx="4007339" cy="4054230"/>
          </a:xfrm>
          <a:ln>
            <a:noFill/>
          </a:ln>
        </p:spPr>
        <p:txBody>
          <a:bodyPr lIns="0" tIns="0" rIns="0" bIns="0" numCol="1" spcCol="21600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1"/>
          </p:nvPr>
        </p:nvSpPr>
        <p:spPr>
          <a:xfrm>
            <a:off x="4644014" y="1699847"/>
            <a:ext cx="4007339" cy="4054230"/>
          </a:xfrm>
          <a:ln>
            <a:noFill/>
          </a:ln>
        </p:spPr>
        <p:txBody>
          <a:bodyPr lIns="0" tIns="0" rIns="0" bIns="0" numCol="1" spcCol="21600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445600"/>
            <a:ext cx="8229600" cy="1143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rgbClr val="E67F38"/>
              </a:solidFill>
              <a:latin typeface="Century Gothic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2" descr="C:\Users\amacantangay\AppData\Local\Microsoft\Windows\Temporary Internet Files\Content.Outlook\64WGOIHM\Farr logo full colour DARKER (3)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385" y="5996806"/>
            <a:ext cx="1887415" cy="54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296191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82611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18406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3095256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0361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32196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36308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276021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8641067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1453581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13A1D07-0C4C-45B8-A53C-B3CF926B9226}" type="datetime1">
              <a:rPr lang="en-GB" smtClean="0"/>
              <a:t>25-08-19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Dr Glen Martin, University of Manchester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901463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22568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99912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8500" cy="5181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1159823606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41789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143000"/>
            <a:ext cx="4083050" cy="25146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810000"/>
            <a:ext cx="4083050" cy="2514600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40513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03968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3771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0233001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45607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39870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CD2B-EA7D-4D09-B5BA-31ED5AC267D0}" type="datetime1">
              <a:rPr lang="en-GB" smtClean="0"/>
              <a:t>25-08-19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970969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4824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548666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5164239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5639945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91839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77112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farr connections bottom.jpg"/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15196"/>
          <a:stretch/>
        </p:blipFill>
        <p:spPr>
          <a:xfrm>
            <a:off x="0" y="2030400"/>
            <a:ext cx="9144000" cy="482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570" y="1828802"/>
            <a:ext cx="8096738" cy="1470025"/>
          </a:xfrm>
        </p:spPr>
        <p:txBody>
          <a:bodyPr lIns="0" tIns="0" rIns="0" bIns="0" anchor="b" anchorCtr="0"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8570" y="3464171"/>
            <a:ext cx="8096738" cy="1752600"/>
          </a:xfrm>
        </p:spPr>
        <p:txBody>
          <a:bodyPr lIns="0" tIns="0" rIns="0" bIns="0" anchor="t" anchorCtr="0"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1026" name="Picture 2" descr="C:\Users\amacantangay\AppData\Local\Microsoft\Windows\Temporary Internet Files\Content.Outlook\64WGOIHM\Farr logo full colour DARKER (3).jp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62" y="640712"/>
            <a:ext cx="3458246" cy="100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60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slow">
    <p:push dir="u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farr connections2.jpg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640" y="-1"/>
            <a:ext cx="6221360" cy="387316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99847"/>
            <a:ext cx="8229600" cy="4054230"/>
          </a:xfrm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445600"/>
            <a:ext cx="8229600" cy="1143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rgbClr val="E67F38"/>
              </a:solidFill>
              <a:latin typeface="Century Gothic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b="1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050" name="Picture 2" descr="C:\Users\amacantangay\AppData\Local\Microsoft\Windows\Temporary Internet Files\Content.Outlook\64WGOIHM\Farr logo full colour DARKER (3)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384" y="5996794"/>
            <a:ext cx="1887415" cy="54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301706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arr connections2.jpg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640" y="-1"/>
            <a:ext cx="6221360" cy="3873168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0"/>
          </p:nvPr>
        </p:nvSpPr>
        <p:spPr>
          <a:xfrm>
            <a:off x="457199" y="1699847"/>
            <a:ext cx="4007339" cy="4054230"/>
          </a:xfrm>
          <a:ln>
            <a:noFill/>
          </a:ln>
        </p:spPr>
        <p:txBody>
          <a:bodyPr lIns="0" tIns="0" rIns="0" bIns="0" numCol="1" spcCol="21600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1"/>
          </p:nvPr>
        </p:nvSpPr>
        <p:spPr>
          <a:xfrm>
            <a:off x="4644008" y="1699847"/>
            <a:ext cx="4007339" cy="4054230"/>
          </a:xfrm>
          <a:ln>
            <a:noFill/>
          </a:ln>
        </p:spPr>
        <p:txBody>
          <a:bodyPr lIns="0" tIns="0" rIns="0" bIns="0" numCol="1" spcCol="21600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445600"/>
            <a:ext cx="8229600" cy="1143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rgbClr val="E67F38"/>
              </a:solidFill>
              <a:latin typeface="Century Gothic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2" descr="C:\Users\amacantangay\AppData\Local\Microsoft\Windows\Temporary Internet Files\Content.Outlook\64WGOIHM\Farr logo full colour DARKER (3)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384" y="5996794"/>
            <a:ext cx="1887415" cy="54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182542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36463">
                  <a:tint val="75000"/>
                </a:srgbClr>
              </a:solidFill>
              <a:latin typeface="Century Gothic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36463">
                  <a:tint val="75000"/>
                </a:srgbClr>
              </a:solidFill>
              <a:latin typeface="Century Gothic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D7F5D8-ED6A-0942-BB4F-2F6F11E7CA39}" type="slidenum">
              <a:rPr lang="en-US">
                <a:solidFill>
                  <a:srgbClr val="636463">
                    <a:tint val="75000"/>
                  </a:srgbClr>
                </a:solidFill>
                <a:latin typeface="Century Gothic"/>
              </a:rPr>
              <a:pPr>
                <a:defRPr/>
              </a:pPr>
              <a:t>‹#›</a:t>
            </a:fld>
            <a:endParaRPr lang="en-US">
              <a:solidFill>
                <a:srgbClr val="636463">
                  <a:tint val="75000"/>
                </a:srgb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2918990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theme" Target="../theme/theme10.xml"/><Relationship Id="rId1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7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theme" Target="../theme/theme12.xml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9.xml"/><Relationship Id="rId15" Type="http://schemas.openxmlformats.org/officeDocument/2006/relationships/theme" Target="../theme/theme4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3.xml"/><Relationship Id="rId15" Type="http://schemas.openxmlformats.org/officeDocument/2006/relationships/theme" Target="../theme/theme5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9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7.xml"/><Relationship Id="rId15" Type="http://schemas.openxmlformats.org/officeDocument/2006/relationships/theme" Target="../theme/theme6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4" Type="http://schemas.openxmlformats.org/officeDocument/2006/relationships/theme" Target="../theme/theme7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<Relationship Id="rId15" Type="http://schemas.openxmlformats.org/officeDocument/2006/relationships/theme" Target="../theme/theme8.xml"/><Relationship Id="rId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555878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9DE0A45-EB33-4104-B9CE-25AEA2244B64}" type="datetime1">
              <a:rPr lang="en-GB" smtClean="0"/>
              <a:t>25-08-19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5" descr="TAB_col_white_background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714" y="51419"/>
            <a:ext cx="2534425" cy="108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926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ransition xmlns:p14="http://schemas.microsoft.com/office/powerpoint/2010/main" spd="slow">
    <p:push dir="u"/>
  </p:transition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0" tIns="0" rIns="0" bIns="4680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EAD5533-46AC-7B44-83F7-5DF6085A8223}" type="datetimeFigureOut">
              <a:rPr lang="en-US" smtClean="0">
                <a:solidFill>
                  <a:srgbClr val="636463">
                    <a:tint val="75000"/>
                  </a:srgbClr>
                </a:solidFill>
                <a:latin typeface="Century Gothic"/>
              </a:rPr>
              <a:pPr defTabSz="457200"/>
              <a:t>25-08-19</a:t>
            </a:fld>
            <a:endParaRPr lang="en-US">
              <a:solidFill>
                <a:srgbClr val="636463">
                  <a:tint val="75000"/>
                </a:srgb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srgbClr val="636463">
                  <a:tint val="75000"/>
                </a:srgb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2C704DC3-F99B-174F-8F3C-1DBEB23A3EDB}" type="slidenum">
              <a:rPr lang="en-US" smtClean="0">
                <a:solidFill>
                  <a:srgbClr val="636463">
                    <a:tint val="75000"/>
                  </a:srgbClr>
                </a:solidFill>
                <a:latin typeface="Century Gothic"/>
              </a:rPr>
              <a:pPr defTabSz="457200"/>
              <a:t>‹#›</a:t>
            </a:fld>
            <a:endParaRPr lang="en-US">
              <a:solidFill>
                <a:srgbClr val="636463">
                  <a:tint val="75000"/>
                </a:srgb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054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</p:sldLayoutIdLst>
  <p:transition xmlns:p14="http://schemas.microsoft.com/office/powerpoint/2010/main"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4000" kern="1200" baseline="0">
          <a:solidFill>
            <a:schemeClr val="accent2"/>
          </a:solidFill>
          <a:latin typeface="Century Gothic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555878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9DE0A45-EB33-4104-B9CE-25AEA2244B64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>
                <a:latin typeface="Calibri"/>
              </a:rPr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5" descr="TAB_col_white_background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714" y="51419"/>
            <a:ext cx="2534425" cy="108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061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ransition xmlns:p14="http://schemas.microsoft.com/office/powerpoint/2010/main" spd="slow">
    <p:push dir="u"/>
  </p:transition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0" tIns="0" rIns="0" bIns="4680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EAD5533-46AC-7B44-83F7-5DF6085A8223}" type="datetimeFigureOut">
              <a:rPr lang="en-US" smtClean="0">
                <a:solidFill>
                  <a:srgbClr val="636463">
                    <a:tint val="75000"/>
                  </a:srgbClr>
                </a:solidFill>
                <a:latin typeface="Century Gothic"/>
              </a:rPr>
              <a:pPr defTabSz="457200"/>
              <a:t>25-08-19</a:t>
            </a:fld>
            <a:endParaRPr lang="en-US">
              <a:solidFill>
                <a:srgbClr val="636463">
                  <a:tint val="75000"/>
                </a:srgb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srgbClr val="636463">
                  <a:tint val="75000"/>
                </a:srgb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2C704DC3-F99B-174F-8F3C-1DBEB23A3EDB}" type="slidenum">
              <a:rPr lang="en-US" smtClean="0">
                <a:solidFill>
                  <a:srgbClr val="636463">
                    <a:tint val="75000"/>
                  </a:srgbClr>
                </a:solidFill>
                <a:latin typeface="Century Gothic"/>
              </a:rPr>
              <a:pPr defTabSz="457200"/>
              <a:t>‹#›</a:t>
            </a:fld>
            <a:endParaRPr lang="en-US">
              <a:solidFill>
                <a:srgbClr val="636463">
                  <a:tint val="75000"/>
                </a:srgb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982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</p:sldLayoutIdLst>
  <p:transition xmlns:p14="http://schemas.microsoft.com/office/powerpoint/2010/main" spd="slow">
    <p:fade thruBlk="1"/>
  </p:transition>
  <p:txStyles>
    <p:titleStyle>
      <a:lvl1pPr algn="l" defTabSz="457200" rtl="0" eaLnBrk="1" latinLnBrk="0" hangingPunct="1">
        <a:spcBef>
          <a:spcPct val="0"/>
        </a:spcBef>
        <a:buNone/>
        <a:defRPr sz="4000" kern="1200" baseline="0">
          <a:solidFill>
            <a:schemeClr val="accent2"/>
          </a:solidFill>
          <a:latin typeface="Century Gothic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555878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9DE0A45-EB33-4104-B9CE-25AEA2244B64}" type="datetime1">
              <a:rPr lang="en-GB" smtClean="0">
                <a:latin typeface="Calibri"/>
              </a:rPr>
              <a:pPr/>
              <a:t>25-08-19</a:t>
            </a:fld>
            <a:endParaRPr lang="en-GB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>
                <a:latin typeface="Calibri"/>
              </a:rPr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5" descr="TAB_col_white_background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714" y="51419"/>
            <a:ext cx="2534425" cy="108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97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xmlns:p14="http://schemas.microsoft.com/office/powerpoint/2010/main" spd="slow">
    <p:push dir="u"/>
  </p:transition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0" tIns="0" rIns="0" bIns="4680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EAD5533-46AC-7B44-83F7-5DF6085A8223}" type="datetimeFigureOut">
              <a:rPr lang="en-US" smtClean="0">
                <a:solidFill>
                  <a:srgbClr val="636463">
                    <a:tint val="75000"/>
                  </a:srgbClr>
                </a:solidFill>
                <a:latin typeface="Century Gothic"/>
              </a:rPr>
              <a:pPr defTabSz="457200"/>
              <a:t>25-08-19</a:t>
            </a:fld>
            <a:endParaRPr lang="en-US">
              <a:solidFill>
                <a:srgbClr val="636463">
                  <a:tint val="75000"/>
                </a:srgb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srgbClr val="636463">
                  <a:tint val="75000"/>
                </a:srgb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2C704DC3-F99B-174F-8F3C-1DBEB23A3EDB}" type="slidenum">
              <a:rPr lang="en-US" smtClean="0">
                <a:solidFill>
                  <a:srgbClr val="636463">
                    <a:tint val="75000"/>
                  </a:srgbClr>
                </a:solidFill>
                <a:latin typeface="Century Gothic"/>
              </a:rPr>
              <a:pPr defTabSz="457200"/>
              <a:t>‹#›</a:t>
            </a:fld>
            <a:endParaRPr lang="en-US">
              <a:solidFill>
                <a:srgbClr val="636463">
                  <a:tint val="75000"/>
                </a:srgb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157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</p:sldLayoutIdLst>
  <p:transition xmlns:p14="http://schemas.microsoft.com/office/powerpoint/2010/main"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4000" kern="1200" baseline="0">
          <a:solidFill>
            <a:schemeClr val="accent2"/>
          </a:solidFill>
          <a:latin typeface="Century Gothic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642100"/>
            <a:ext cx="60483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 i="1" smtClean="0">
                <a:latin typeface="+mn-lt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8125" y="623728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i="1" smtClean="0"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EDC9CC-A8F0-4F46-9ABA-A3D176319AA1}" type="slidenum">
              <a:rPr lang="tr-TR">
                <a:solidFill>
                  <a:srgbClr val="000000"/>
                </a:solidFill>
                <a:latin typeface="Palatino Linotype" charset="0"/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r-TR">
              <a:solidFill>
                <a:srgbClr val="000000"/>
              </a:solidFill>
              <a:latin typeface="Palatino Linotype" charset="0"/>
              <a:ea typeface="ＭＳ Ｐゴシック" charset="0"/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3584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240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CC33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CC33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FBA313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CC33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240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FBA313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FBA313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5854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Click to edit Master title style</a:t>
            </a:r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036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</p:sldLayoutIdLst>
  <p:transition xmlns:p14="http://schemas.microsoft.com/office/powerpoint/2010/main" spd="slow">
    <p:push dir="u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charset="0"/>
        <a:buChar char="¨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n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¨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642100"/>
            <a:ext cx="60483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 i="1" smtClean="0">
                <a:latin typeface="+mn-lt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8125" y="623728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i="1" smtClean="0"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EDC9CC-A8F0-4F46-9ABA-A3D176319AA1}" type="slidenum">
              <a:rPr lang="tr-TR">
                <a:solidFill>
                  <a:srgbClr val="000000"/>
                </a:solidFill>
                <a:latin typeface="Palatino Linotype" charset="0"/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r-TR">
              <a:solidFill>
                <a:srgbClr val="000000"/>
              </a:solidFill>
              <a:latin typeface="Palatino Linotype" charset="0"/>
              <a:ea typeface="ＭＳ Ｐゴシック" charset="0"/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3584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240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CC33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CC33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FBA313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CC33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240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FBA313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FBA313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5854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Click to edit Master title style</a:t>
            </a:r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1520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</p:sldLayoutIdLst>
  <p:transition xmlns:p14="http://schemas.microsoft.com/office/powerpoint/2010/main" spd="slow">
    <p:push dir="u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charset="0"/>
        <a:buChar char="¨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n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¨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642100"/>
            <a:ext cx="60483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 i="1" smtClean="0">
                <a:latin typeface="+mn-lt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tr-TR">
              <a:solidFill>
                <a:srgbClr val="000000"/>
              </a:solidFill>
              <a:latin typeface="Lucida Bright"/>
              <a:ea typeface="ＭＳ Ｐゴシック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8125" y="623728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i="1" smtClean="0"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EDC9CC-A8F0-4F46-9ABA-A3D176319AA1}" type="slidenum">
              <a:rPr lang="tr-TR">
                <a:solidFill>
                  <a:srgbClr val="000000"/>
                </a:solidFill>
                <a:latin typeface="Palatino Linotype" charset="0"/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r-TR">
              <a:solidFill>
                <a:srgbClr val="000000"/>
              </a:solidFill>
              <a:latin typeface="Palatino Linotype" charset="0"/>
              <a:ea typeface="ＭＳ Ｐゴシック" charset="0"/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3584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240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CC33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CC33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FBA313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CC33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240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FBA313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FBA313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5854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Click to edit Master title style</a:t>
            </a:r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514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</p:sldLayoutIdLst>
  <p:transition xmlns:p14="http://schemas.microsoft.com/office/powerpoint/2010/main" spd="slow">
    <p:push dir="u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i="1">
          <a:solidFill>
            <a:schemeClr val="bg2"/>
          </a:solidFill>
          <a:latin typeface="Lucida Bright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charset="0"/>
        <a:buChar char="¨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n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¨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0" tIns="0" rIns="0" bIns="4680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EAD5533-46AC-7B44-83F7-5DF6085A8223}" type="datetimeFigureOut">
              <a:rPr lang="en-US" smtClean="0">
                <a:solidFill>
                  <a:srgbClr val="636463">
                    <a:tint val="75000"/>
                  </a:srgbClr>
                </a:solidFill>
                <a:latin typeface="Century Gothic"/>
              </a:rPr>
              <a:pPr defTabSz="457200"/>
              <a:t>25-08-19</a:t>
            </a:fld>
            <a:endParaRPr lang="en-US">
              <a:solidFill>
                <a:srgbClr val="636463">
                  <a:tint val="75000"/>
                </a:srgb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6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srgbClr val="636463">
                  <a:tint val="75000"/>
                </a:srgb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6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2C704DC3-F99B-174F-8F3C-1DBEB23A3EDB}" type="slidenum">
              <a:rPr lang="en-US" smtClean="0">
                <a:solidFill>
                  <a:srgbClr val="636463">
                    <a:tint val="75000"/>
                  </a:srgbClr>
                </a:solidFill>
                <a:latin typeface="Century Gothic"/>
              </a:rPr>
              <a:pPr defTabSz="457200"/>
              <a:t>‹#›</a:t>
            </a:fld>
            <a:endParaRPr lang="en-US">
              <a:solidFill>
                <a:srgbClr val="636463">
                  <a:tint val="75000"/>
                </a:srgb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535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</p:sldLayoutIdLst>
  <p:transition xmlns:p14="http://schemas.microsoft.com/office/powerpoint/2010/main"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4000" kern="1200" baseline="0">
          <a:solidFill>
            <a:schemeClr val="accent2"/>
          </a:solidFill>
          <a:latin typeface="Century Gothic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41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12C2E9">
                    <a:gamma/>
                    <a:shade val="80000"/>
                    <a:invGamma/>
                  </a:srgbClr>
                </a:gs>
                <a:gs pos="50000">
                  <a:srgbClr val="12C2E9"/>
                </a:gs>
                <a:gs pos="100000">
                  <a:srgbClr val="12C2E9">
                    <a:gamma/>
                    <a:shade val="8000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42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FF00FF">
                    <a:gamma/>
                    <a:shade val="69804"/>
                    <a:invGamma/>
                  </a:srgbClr>
                </a:gs>
                <a:gs pos="50000">
                  <a:srgbClr val="FF00FF"/>
                </a:gs>
                <a:gs pos="100000">
                  <a:srgbClr val="FF00FF">
                    <a:gamma/>
                    <a:shade val="69804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662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</p:sldLayoutIdLst>
  <p:transition xmlns:p14="http://schemas.microsoft.com/office/powerpoint/2010/main" spd="slow">
    <p:push dir="u"/>
  </p:transition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  <a:ea typeface="ＭＳ Ｐゴシック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  <a:ea typeface="ＭＳ Ｐゴシック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  <a:ea typeface="ＭＳ Ｐゴシック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  <a:ea typeface="ＭＳ Ｐゴシック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charset="0"/>
        <a:buChar char="l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charset="0"/>
        <a:buChar char="u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charset="0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charset="0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charset="0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charset="0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 Third Level</a:t>
            </a:r>
          </a:p>
        </p:txBody>
      </p:sp>
      <p:grpSp>
        <p:nvGrpSpPr>
          <p:cNvPr id="1040" name="Group 16"/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41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12C2E9">
                    <a:gamma/>
                    <a:shade val="80000"/>
                    <a:invGamma/>
                  </a:srgbClr>
                </a:gs>
                <a:gs pos="50000">
                  <a:srgbClr val="12C2E9"/>
                </a:gs>
                <a:gs pos="100000">
                  <a:srgbClr val="12C2E9">
                    <a:gamma/>
                    <a:shade val="8000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smtClean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042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FF00FF">
                    <a:gamma/>
                    <a:shade val="69804"/>
                    <a:invGamma/>
                  </a:srgbClr>
                </a:gs>
                <a:gs pos="50000">
                  <a:srgbClr val="FF00FF"/>
                </a:gs>
                <a:gs pos="100000">
                  <a:srgbClr val="FF00FF">
                    <a:gamma/>
                    <a:shade val="69804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smtClean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945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ransition xmlns:p14="http://schemas.microsoft.com/office/powerpoint/2010/main" spd="slow">
    <p:push dir="u"/>
  </p:transition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ahoma" charset="0"/>
          <a:ea typeface="ＭＳ Ｐゴシック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ahoma" charset="0"/>
          <a:ea typeface="ＭＳ Ｐゴシック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ahoma" charset="0"/>
          <a:ea typeface="ＭＳ Ｐゴシック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ahoma" charset="0"/>
          <a:ea typeface="ＭＳ Ｐゴシック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ahoma" charset="0"/>
          <a:ea typeface="ＭＳ Ｐゴシック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ahoma" charset="0"/>
          <a:ea typeface="ＭＳ Ｐゴシック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ahoma" charset="0"/>
          <a:ea typeface="ＭＳ Ｐゴシック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ahoma" charset="0"/>
          <a:ea typeface="ＭＳ Ｐゴシック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charset="0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charset="0"/>
        <a:buChar char="u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charset="0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charset="0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charset="0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charset="0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4.emf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16.png"/><Relationship Id="rId3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w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32.w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33.wmf"/><Relationship Id="rId16" Type="http://schemas.openxmlformats.org/officeDocument/2006/relationships/image" Target="../media/image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4.xml"/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8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9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30.wmf"/><Relationship Id="rId10" Type="http://schemas.openxmlformats.org/officeDocument/2006/relationships/oleObject" Target="../embeddings/oleObject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29.e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33.wmf"/><Relationship Id="rId8" Type="http://schemas.openxmlformats.org/officeDocument/2006/relationships/image" Target="../media/image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image" Target="../media/image38.png"/><Relationship Id="rId3" Type="http://schemas.openxmlformats.org/officeDocument/2006/relationships/image" Target="../media/image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image" Target="../media/image1.emf"/><Relationship Id="rId3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image" Target="../media/image40.png"/><Relationship Id="rId3" Type="http://schemas.openxmlformats.org/officeDocument/2006/relationships/image" Target="../media/image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image" Target="../media/image1.emf"/><Relationship Id="rId3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12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image" Target="../media/image45.png"/><Relationship Id="rId3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jpe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4" Type="http://schemas.openxmlformats.org/officeDocument/2006/relationships/image" Target="../media/image52.jpg"/><Relationship Id="rId5" Type="http://schemas.openxmlformats.org/officeDocument/2006/relationships/image" Target="../media/image53.jpg"/><Relationship Id="rId1" Type="http://schemas.openxmlformats.org/officeDocument/2006/relationships/slideLayout" Target="../slideLayouts/slideLayout97.xml"/><Relationship Id="rId2" Type="http://schemas.openxmlformats.org/officeDocument/2006/relationships/image" Target="../media/image50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image" Target="../media/image1.emf"/><Relationship Id="rId3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54.png"/><Relationship Id="rId3" Type="http://schemas.openxmlformats.org/officeDocument/2006/relationships/image" Target="../media/image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6" Type="http://schemas.openxmlformats.org/officeDocument/2006/relationships/image" Target="../media/image1.emf"/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813487"/>
            <a:ext cx="6620968" cy="3329581"/>
          </a:xfrm>
        </p:spPr>
        <p:txBody>
          <a:bodyPr/>
          <a:lstStyle/>
          <a:p>
            <a:r>
              <a:rPr lang="en-GB" sz="4000" dirty="0" smtClean="0"/>
              <a:t>Machine Learning</a:t>
            </a:r>
            <a:endParaRPr lang="en-GB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Niels Peek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9932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868958"/>
          </a:xfrm>
        </p:spPr>
        <p:txBody>
          <a:bodyPr>
            <a:normAutofit/>
          </a:bodyPr>
          <a:lstStyle/>
          <a:p>
            <a:r>
              <a:rPr lang="en-GB" sz="3400" b="0" dirty="0">
                <a:solidFill>
                  <a:srgbClr val="105B67"/>
                </a:solidFill>
              </a:rPr>
              <a:t>Supervised learning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48" y="1418580"/>
            <a:ext cx="8671432" cy="51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3726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350"/>
            <a:ext cx="8229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Machine Learning vs. Statistics</a:t>
            </a:r>
            <a:endParaRPr lang="tr-TR" smtClean="0">
              <a:cs typeface="+mj-cs"/>
            </a:endParaRPr>
          </a:p>
        </p:txBody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435975" cy="511333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Machine Learning</a:t>
            </a:r>
          </a:p>
          <a:p>
            <a:pPr lvl="1" eaLnBrk="1" hangingPunct="1">
              <a:defRPr/>
            </a:pPr>
            <a:r>
              <a:rPr lang="en-US" dirty="0" smtClean="0"/>
              <a:t>Field is defined by </a:t>
            </a:r>
            <a:r>
              <a:rPr lang="en-US" dirty="0" smtClean="0">
                <a:solidFill>
                  <a:schemeClr val="bg2"/>
                </a:solidFill>
              </a:rPr>
              <a:t>problem type</a:t>
            </a:r>
          </a:p>
          <a:p>
            <a:pPr lvl="1" eaLnBrk="1" hangingPunct="1">
              <a:defRPr/>
            </a:pPr>
            <a:r>
              <a:rPr lang="en-US" dirty="0" smtClean="0"/>
              <a:t>Starting point:</a:t>
            </a:r>
            <a:r>
              <a:rPr lang="en-US" dirty="0" smtClean="0">
                <a:solidFill>
                  <a:schemeClr val="bg2"/>
                </a:solidFill>
              </a:rPr>
              <a:t> deterministic functions</a:t>
            </a:r>
          </a:p>
          <a:p>
            <a:pPr lvl="1" eaLnBrk="1" hangingPunct="1">
              <a:defRPr/>
            </a:pPr>
            <a:r>
              <a:rPr lang="en-US" dirty="0" smtClean="0"/>
              <a:t>Goal is</a:t>
            </a:r>
            <a:r>
              <a:rPr lang="en-US" dirty="0" smtClean="0">
                <a:solidFill>
                  <a:schemeClr val="bg2"/>
                </a:solidFill>
              </a:rPr>
              <a:t> fully automated </a:t>
            </a:r>
            <a:r>
              <a:rPr lang="en-US" dirty="0" smtClean="0"/>
              <a:t>learning</a:t>
            </a:r>
          </a:p>
          <a:p>
            <a:pPr lvl="1" eaLnBrk="1" hangingPunct="1">
              <a:defRPr/>
            </a:pPr>
            <a:r>
              <a:rPr lang="en-US" dirty="0" smtClean="0"/>
              <a:t>Focus on </a:t>
            </a:r>
            <a:r>
              <a:rPr lang="en-US" dirty="0" smtClean="0">
                <a:solidFill>
                  <a:schemeClr val="bg2"/>
                </a:solidFill>
              </a:rPr>
              <a:t>representational expressiveness</a:t>
            </a:r>
            <a:endParaRPr lang="en-US" dirty="0" smtClean="0"/>
          </a:p>
          <a:p>
            <a:pPr lvl="1" eaLnBrk="1" hangingPunct="1">
              <a:defRPr/>
            </a:pPr>
            <a:r>
              <a:rPr lang="en-US" dirty="0" smtClean="0"/>
              <a:t>Heavy use of </a:t>
            </a:r>
            <a:r>
              <a:rPr lang="en-US" dirty="0" smtClean="0">
                <a:solidFill>
                  <a:schemeClr val="bg2"/>
                </a:solidFill>
              </a:rPr>
              <a:t>search algorithms</a:t>
            </a:r>
            <a:r>
              <a:rPr lang="en-US" dirty="0" smtClean="0"/>
              <a:t/>
            </a:r>
            <a:br>
              <a:rPr lang="en-US" dirty="0" smtClean="0"/>
            </a:br>
            <a:endParaRPr lang="tr-TR" dirty="0" smtClean="0"/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Statistical </a:t>
            </a:r>
            <a:r>
              <a:rPr lang="en-US" dirty="0" err="1" smtClean="0">
                <a:cs typeface="+mn-cs"/>
              </a:rPr>
              <a:t>Modelling</a:t>
            </a:r>
            <a:endParaRPr lang="en-US" dirty="0" smtClean="0">
              <a:cs typeface="+mn-cs"/>
            </a:endParaRPr>
          </a:p>
          <a:p>
            <a:pPr lvl="1" eaLnBrk="1" hangingPunct="1">
              <a:defRPr/>
            </a:pPr>
            <a:r>
              <a:rPr lang="en-US" dirty="0" smtClean="0"/>
              <a:t>Field is defined by solution (</a:t>
            </a:r>
            <a:r>
              <a:rPr lang="en-US" dirty="0" smtClean="0">
                <a:solidFill>
                  <a:schemeClr val="bg2"/>
                </a:solidFill>
              </a:rPr>
              <a:t>regression</a:t>
            </a:r>
            <a:r>
              <a:rPr lang="en-US" dirty="0" smtClean="0"/>
              <a:t>)</a:t>
            </a:r>
          </a:p>
          <a:p>
            <a:pPr lvl="1" eaLnBrk="1" hangingPunct="1">
              <a:defRPr/>
            </a:pPr>
            <a:r>
              <a:rPr lang="en-US" dirty="0" smtClean="0"/>
              <a:t>Starting point: </a:t>
            </a:r>
            <a:r>
              <a:rPr lang="en-US" dirty="0" smtClean="0">
                <a:solidFill>
                  <a:schemeClr val="bg2"/>
                </a:solidFill>
              </a:rPr>
              <a:t>stochastic functions</a:t>
            </a:r>
            <a:r>
              <a:rPr lang="en-US" dirty="0" smtClean="0"/>
              <a:t> (probability distributions)</a:t>
            </a:r>
          </a:p>
          <a:p>
            <a:pPr lvl="1" eaLnBrk="1" hangingPunct="1">
              <a:defRPr/>
            </a:pPr>
            <a:r>
              <a:rPr lang="en-US" dirty="0" smtClean="0"/>
              <a:t>Important role for </a:t>
            </a:r>
            <a:r>
              <a:rPr lang="en-US" dirty="0" smtClean="0">
                <a:solidFill>
                  <a:schemeClr val="bg2"/>
                </a:solidFill>
              </a:rPr>
              <a:t>analyst</a:t>
            </a:r>
          </a:p>
          <a:p>
            <a:pPr lvl="1" eaLnBrk="1" hangingPunct="1">
              <a:defRPr/>
            </a:pPr>
            <a:r>
              <a:rPr lang="en-US" dirty="0" smtClean="0"/>
              <a:t>More attention for</a:t>
            </a:r>
            <a:r>
              <a:rPr lang="en-US" dirty="0" smtClean="0">
                <a:solidFill>
                  <a:schemeClr val="bg2"/>
                </a:solidFill>
              </a:rPr>
              <a:t> bias/variance tradeoff</a:t>
            </a:r>
          </a:p>
        </p:txBody>
      </p:sp>
      <p:pic>
        <p:nvPicPr>
          <p:cNvPr id="4" name="Picture 8" descr="0262012111-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579295"/>
            <a:ext cx="1790282" cy="213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06083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6 Tom Liptrot - machine_learning_in_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7"/>
          <a:stretch/>
        </p:blipFill>
        <p:spPr>
          <a:xfrm>
            <a:off x="0" y="-27384"/>
            <a:ext cx="9144000" cy="64734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5831284"/>
            <a:ext cx="958273" cy="105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7624" y="638132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0000"/>
                </a:solidFill>
                <a:latin typeface="Lucida Bright"/>
                <a:ea typeface="ＭＳ Ｐゴシック"/>
              </a:rPr>
              <a:t>Robert </a:t>
            </a:r>
            <a:r>
              <a:rPr lang="en-US" dirty="0" err="1" smtClean="0">
                <a:solidFill>
                  <a:srgbClr val="000000"/>
                </a:solidFill>
                <a:latin typeface="Lucida Bright"/>
                <a:ea typeface="ＭＳ Ｐゴシック"/>
              </a:rPr>
              <a:t>Tibshirani</a:t>
            </a:r>
            <a:endParaRPr lang="en-US" dirty="0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53358551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949280"/>
            <a:ext cx="2160240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3" name="Picture 2" descr="2016 Tom Liptrot - machine_learning_in_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504" y="6372036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  <a:ea typeface="ＭＳ Ｐゴシック"/>
              </a:rPr>
              <a:t>From a presentation by Tom </a:t>
            </a:r>
            <a:r>
              <a:rPr lang="en-US" dirty="0" err="1">
                <a:solidFill>
                  <a:prstClr val="black"/>
                </a:solidFill>
                <a:latin typeface="Calibri"/>
                <a:ea typeface="ＭＳ Ｐゴシック"/>
              </a:rPr>
              <a:t>Liptrot</a:t>
            </a:r>
            <a:endParaRPr lang="en-US" dirty="0">
              <a:solidFill>
                <a:prstClr val="black"/>
              </a:solidFill>
              <a:latin typeface="Calibri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90679208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799" y="1972735"/>
            <a:ext cx="7543801" cy="4023360"/>
          </a:xfrm>
        </p:spPr>
        <p:txBody>
          <a:bodyPr/>
          <a:lstStyle/>
          <a:p>
            <a:pPr marL="454025" indent="-454025">
              <a:buFont typeface="Wingdings" charset="2"/>
              <a:buChar char="ü"/>
            </a:pPr>
            <a:r>
              <a:rPr lang="en-GB" dirty="0" smtClean="0"/>
              <a:t>Introduction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GB" b="1" dirty="0" smtClean="0">
                <a:solidFill>
                  <a:schemeClr val="accent2"/>
                </a:solidFill>
              </a:rPr>
              <a:t>Decision trees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GB" dirty="0" smtClean="0"/>
              <a:t>Random forests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GB" dirty="0" smtClean="0"/>
              <a:t>Support </a:t>
            </a:r>
            <a:r>
              <a:rPr lang="en-GB" dirty="0" smtClean="0"/>
              <a:t>vector machines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GB" dirty="0" smtClean="0"/>
              <a:t>Neural networks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GB" dirty="0"/>
              <a:t>Is machine learning better than statistical modelling?</a:t>
            </a:r>
          </a:p>
        </p:txBody>
      </p:sp>
    </p:spTree>
    <p:extLst>
      <p:ext uri="{BB962C8B-B14F-4D97-AF65-F5344CB8AC3E}">
        <p14:creationId xmlns:p14="http://schemas.microsoft.com/office/powerpoint/2010/main" val="2287489728"/>
      </p:ext>
    </p:extLst>
  </p:cSld>
  <p:clrMapOvr>
    <a:masterClrMapping/>
  </p:clrMapOvr>
  <p:transition xmlns:p14="http://schemas.microsoft.com/office/powerpoint/2010/main" spd="slow">
    <p:push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Decision trees</a:t>
            </a:r>
            <a:endParaRPr lang="en-GB" dirty="0"/>
          </a:p>
        </p:txBody>
      </p:sp>
      <p:pic>
        <p:nvPicPr>
          <p:cNvPr id="23" name="Picture 2" descr="Tabl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057260"/>
            <a:ext cx="813752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1778" y="5865747"/>
            <a:ext cx="626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Bronner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MB,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 al.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 Trauma Stress. 2009 Feb;22(1):74-8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70249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Trees: segmenting </a:t>
            </a:r>
            <a:br>
              <a:rPr lang="en-GB" dirty="0" smtClean="0"/>
            </a:br>
            <a:r>
              <a:rPr lang="en-GB" dirty="0" smtClean="0"/>
              <a:t>the input space</a:t>
            </a:r>
            <a:endParaRPr lang="en-GB" dirty="0"/>
          </a:p>
        </p:txBody>
      </p:sp>
      <p:pic>
        <p:nvPicPr>
          <p:cNvPr id="3" name="Picture 2" descr="08 tree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7" t="56516" r="53599" b="3515"/>
          <a:stretch/>
        </p:blipFill>
        <p:spPr>
          <a:xfrm>
            <a:off x="301109" y="1858932"/>
            <a:ext cx="4020906" cy="4209930"/>
          </a:xfrm>
          <a:prstGeom prst="rect">
            <a:avLst/>
          </a:prstGeom>
        </p:spPr>
      </p:pic>
      <p:pic>
        <p:nvPicPr>
          <p:cNvPr id="4" name="Picture 3" descr="08 tree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1" t="5299" r="14612" b="52250"/>
          <a:stretch/>
        </p:blipFill>
        <p:spPr>
          <a:xfrm>
            <a:off x="4216716" y="1878705"/>
            <a:ext cx="4541054" cy="43654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995806" y="6453466"/>
            <a:ext cx="4717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From a lecture by  Trevor Hastie &amp; Robert </a:t>
            </a:r>
            <a:r>
              <a:rPr lang="en-US" sz="1600" dirty="0" err="1" smtClean="0">
                <a:solidFill>
                  <a:schemeClr val="bg1">
                    <a:lumMod val="85000"/>
                  </a:schemeClr>
                </a:solidFill>
              </a:rPr>
              <a:t>Tibshirani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3792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Trees: segmenting</a:t>
            </a:r>
            <a:br>
              <a:rPr lang="en-GB" dirty="0" smtClean="0"/>
            </a:br>
            <a:r>
              <a:rPr lang="en-GB" dirty="0" smtClean="0"/>
              <a:t>the input space</a:t>
            </a:r>
            <a:endParaRPr lang="en-GB" dirty="0"/>
          </a:p>
        </p:txBody>
      </p:sp>
      <p:pic>
        <p:nvPicPr>
          <p:cNvPr id="3" name="Picture 2" descr="08 tree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7" t="56516" r="53599" b="3515"/>
          <a:stretch/>
        </p:blipFill>
        <p:spPr>
          <a:xfrm>
            <a:off x="301109" y="1858932"/>
            <a:ext cx="4020906" cy="4209930"/>
          </a:xfrm>
          <a:prstGeom prst="rect">
            <a:avLst/>
          </a:prstGeom>
        </p:spPr>
      </p:pic>
      <p:pic>
        <p:nvPicPr>
          <p:cNvPr id="6" name="Picture 5" descr="Schermafbeelding 2019-08-24 om 12.14.3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4" t="13493" r="27028" b="7962"/>
          <a:stretch/>
        </p:blipFill>
        <p:spPr>
          <a:xfrm>
            <a:off x="4492620" y="1895784"/>
            <a:ext cx="4378885" cy="40380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5806" y="6453466"/>
            <a:ext cx="4717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From a lecture by  Trevor Hastie &amp; Robert </a:t>
            </a:r>
            <a:r>
              <a:rPr lang="en-US" sz="1600" dirty="0" err="1" smtClean="0">
                <a:solidFill>
                  <a:schemeClr val="bg1">
                    <a:lumMod val="85000"/>
                  </a:schemeClr>
                </a:solidFill>
              </a:rPr>
              <a:t>Tibshirani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3169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Selecting the optimal size of the tree</a:t>
            </a:r>
            <a:endParaRPr lang="en-GB" dirty="0"/>
          </a:p>
        </p:txBody>
      </p:sp>
      <p:pic>
        <p:nvPicPr>
          <p:cNvPr id="4" name="Picture 3" descr="08 tree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6" t="13789" r="6511" b="7953"/>
          <a:stretch/>
        </p:blipFill>
        <p:spPr>
          <a:xfrm>
            <a:off x="765633" y="1808381"/>
            <a:ext cx="6497797" cy="43609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5806" y="6453466"/>
            <a:ext cx="4717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From a lecture by  Trevor Hastie &amp; Robert </a:t>
            </a:r>
            <a:r>
              <a:rPr lang="en-US" sz="1600" dirty="0" err="1" smtClean="0">
                <a:solidFill>
                  <a:schemeClr val="bg1">
                    <a:lumMod val="85000"/>
                  </a:schemeClr>
                </a:solidFill>
              </a:rPr>
              <a:t>Tibshirani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77557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Trees versus linear models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995806" y="6453466"/>
            <a:ext cx="4717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From a lecture by  Trevor Hastie &amp; Robert </a:t>
            </a:r>
            <a:r>
              <a:rPr lang="en-US" sz="1600" dirty="0" err="1" smtClean="0">
                <a:solidFill>
                  <a:schemeClr val="bg1">
                    <a:lumMod val="85000"/>
                  </a:schemeClr>
                </a:solidFill>
              </a:rPr>
              <a:t>Tibshirani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" descr="08 tree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3" t="16486" r="25313" b="22194"/>
          <a:stretch/>
        </p:blipFill>
        <p:spPr>
          <a:xfrm>
            <a:off x="1599941" y="1805760"/>
            <a:ext cx="5122939" cy="44755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1054" y="1763734"/>
            <a:ext cx="7823577" cy="3776940"/>
          </a:xfrm>
          <a:prstGeom prst="rect">
            <a:avLst/>
          </a:prstGeom>
          <a:solidFill>
            <a:srgbClr val="FFFFFE">
              <a:lumMod val="90000"/>
            </a:srgbClr>
          </a:solidFill>
          <a:effectLst>
            <a:softEdge rad="203200"/>
          </a:effectLst>
        </p:spPr>
        <p:txBody>
          <a:bodyPr wrap="square" lIns="360000" tIns="374400" rIns="360000" bIns="3744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636463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</a:rPr>
              <a:t>Strengths:</a:t>
            </a: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0" dirty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E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636463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</a:rPr>
              <a:t>asy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636463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636463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</a:rPr>
              <a:t>to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636463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</a:rPr>
              <a:t>explain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636463">
                  <a:lumMod val="50000"/>
                </a:srgbClr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0" dirty="0" smtClean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B</a:t>
            </a:r>
            <a:r>
              <a:rPr lang="en-US" kern="0" dirty="0" smtClean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oth for </a:t>
            </a:r>
            <a:r>
              <a:rPr lang="en-US" kern="0" dirty="0" smtClean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classification and regression (probabilistic risk prediction)</a:t>
            </a: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0" dirty="0" smtClean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Can easily handle problems with &gt;2 </a:t>
            </a:r>
            <a:r>
              <a:rPr lang="en-US" kern="0" dirty="0" smtClean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classes</a:t>
            </a: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0" dirty="0" smtClean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Natural ability to model interactions</a:t>
            </a: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0" dirty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I</a:t>
            </a:r>
            <a:r>
              <a:rPr lang="en-US" kern="0" dirty="0" smtClean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ntegrated methods for handling missing values</a:t>
            </a:r>
            <a:endParaRPr lang="en-US" kern="0" dirty="0" smtClean="0">
              <a:solidFill>
                <a:srgbClr val="636463">
                  <a:lumMod val="50000"/>
                </a:srgbClr>
              </a:solidFill>
              <a:latin typeface="Arial"/>
              <a:cs typeface="Arial"/>
            </a:endParaRPr>
          </a:p>
          <a:p>
            <a:pPr marR="0" lvl="0" defTabSz="9144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kern="0" dirty="0" smtClean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Weaknesses</a:t>
            </a: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0" dirty="0" smtClean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Performance is not competitive compared to other ML methods</a:t>
            </a:r>
          </a:p>
        </p:txBody>
      </p:sp>
    </p:spTree>
    <p:extLst>
      <p:ext uri="{BB962C8B-B14F-4D97-AF65-F5344CB8AC3E}">
        <p14:creationId xmlns:p14="http://schemas.microsoft.com/office/powerpoint/2010/main" val="387346568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799" y="1972735"/>
            <a:ext cx="7543801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 smtClean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Decision trees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Random forests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Support </a:t>
            </a:r>
            <a:r>
              <a:rPr lang="en-GB" dirty="0" smtClean="0"/>
              <a:t>vector machines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Neural networks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Is machine </a:t>
            </a:r>
            <a:r>
              <a:rPr lang="en-GB" dirty="0"/>
              <a:t>l</a:t>
            </a:r>
            <a:r>
              <a:rPr lang="en-GB" dirty="0" smtClean="0"/>
              <a:t>earning better than statistical modelling?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5374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799" y="1972735"/>
            <a:ext cx="7543801" cy="4023360"/>
          </a:xfrm>
        </p:spPr>
        <p:txBody>
          <a:bodyPr/>
          <a:lstStyle/>
          <a:p>
            <a:pPr marL="454025" indent="-454025">
              <a:buFont typeface="Wingdings" charset="2"/>
              <a:buChar char="ü"/>
            </a:pPr>
            <a:r>
              <a:rPr lang="en-GB" dirty="0" smtClean="0"/>
              <a:t>Introduction</a:t>
            </a:r>
          </a:p>
          <a:p>
            <a:pPr marL="454025" indent="-454025">
              <a:buFont typeface="Wingdings" charset="2"/>
              <a:buChar char="ü"/>
            </a:pPr>
            <a:r>
              <a:rPr lang="en-GB" dirty="0" smtClean="0"/>
              <a:t>Decision trees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b="1" dirty="0" smtClean="0">
                <a:solidFill>
                  <a:srgbClr val="BD582C"/>
                </a:solidFill>
              </a:rPr>
              <a:t>Random forests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dirty="0" smtClean="0"/>
              <a:t>Support </a:t>
            </a:r>
            <a:r>
              <a:rPr lang="en-GB" dirty="0" smtClean="0"/>
              <a:t>vector machines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dirty="0" smtClean="0"/>
              <a:t>Neural networks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dirty="0"/>
              <a:t>Is machine learning better than statistical modelling?</a:t>
            </a:r>
          </a:p>
        </p:txBody>
      </p:sp>
    </p:spTree>
    <p:extLst>
      <p:ext uri="{BB962C8B-B14F-4D97-AF65-F5344CB8AC3E}">
        <p14:creationId xmlns:p14="http://schemas.microsoft.com/office/powerpoint/2010/main" val="3612798464"/>
      </p:ext>
    </p:extLst>
  </p:cSld>
  <p:clrMapOvr>
    <a:masterClrMapping/>
  </p:clrMapOvr>
  <p:transition xmlns:p14="http://schemas.microsoft.com/office/powerpoint/2010/main" spd="slow">
    <p:push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Bootstrap aggregation (bagging)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995806" y="6453466"/>
            <a:ext cx="4717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From a lecture by  Trevor Hastie &amp; Robert </a:t>
            </a:r>
            <a:r>
              <a:rPr lang="en-US" sz="1600" dirty="0" err="1" smtClean="0">
                <a:solidFill>
                  <a:schemeClr val="bg1">
                    <a:lumMod val="85000"/>
                  </a:schemeClr>
                </a:solidFill>
              </a:rPr>
              <a:t>Tibshirani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" descr="08 tree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21458" b="16619"/>
          <a:stretch/>
        </p:blipFill>
        <p:spPr>
          <a:xfrm>
            <a:off x="885576" y="1854981"/>
            <a:ext cx="7183863" cy="363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523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Bootstrap aggregation (bagging) – continued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995806" y="6453466"/>
            <a:ext cx="4717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From a lecture by  Trevor Hastie &amp; Robert </a:t>
            </a:r>
            <a:r>
              <a:rPr lang="en-US" sz="1600" dirty="0" err="1" smtClean="0">
                <a:solidFill>
                  <a:schemeClr val="bg1">
                    <a:lumMod val="85000"/>
                  </a:schemeClr>
                </a:solidFill>
              </a:rPr>
              <a:t>Tibshirani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Picture 5" descr="08 tree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21458" b="17103"/>
          <a:stretch/>
        </p:blipFill>
        <p:spPr>
          <a:xfrm>
            <a:off x="835449" y="1804843"/>
            <a:ext cx="7183863" cy="360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1261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4"/>
          <a:stretch/>
        </p:blipFill>
        <p:spPr>
          <a:xfrm>
            <a:off x="820152" y="1789296"/>
            <a:ext cx="7584475" cy="440078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86118" y="4064000"/>
            <a:ext cx="7231529" cy="21515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Bagging depicted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902286" y="2222635"/>
            <a:ext cx="2105334" cy="434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70680" y="4769667"/>
            <a:ext cx="1363087" cy="310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Prediction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B</a:t>
            </a:r>
            <a:endParaRPr lang="en-US" sz="2000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9785" y="4772656"/>
            <a:ext cx="1363087" cy="310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Prediction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2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2303" y="4805526"/>
            <a:ext cx="1363087" cy="310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Prediction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1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0348" y="4151110"/>
            <a:ext cx="1363087" cy="310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Tree 1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43809" y="4124216"/>
            <a:ext cx="1363087" cy="310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Tree 2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85620" y="4127204"/>
            <a:ext cx="1363087" cy="310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Tree 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B</a:t>
            </a:r>
            <a:endParaRPr lang="en-US" sz="2000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1852706" y="4497294"/>
            <a:ext cx="254000" cy="32870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4320989" y="4470399"/>
            <a:ext cx="254000" cy="32870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7117976" y="4503270"/>
            <a:ext cx="254000" cy="32870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1972236" y="5662706"/>
            <a:ext cx="5319059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975226" y="5139766"/>
            <a:ext cx="11952" cy="540871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267391" y="5127813"/>
            <a:ext cx="11952" cy="540871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431555" y="5130802"/>
            <a:ext cx="11952" cy="540871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94189" y="5776704"/>
            <a:ext cx="20892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Bagged prediction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4080873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Random forests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995806" y="6453466"/>
            <a:ext cx="4717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From a lecture by  Trevor Hastie &amp; Robert </a:t>
            </a:r>
            <a:r>
              <a:rPr lang="en-US" sz="1600" dirty="0" err="1" smtClean="0">
                <a:solidFill>
                  <a:schemeClr val="bg1">
                    <a:lumMod val="85000"/>
                  </a:schemeClr>
                </a:solidFill>
              </a:rPr>
              <a:t>Tibshirani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90386" y="5636091"/>
            <a:ext cx="816454" cy="5783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98917" y="1972735"/>
            <a:ext cx="7543801" cy="4023360"/>
          </a:xfrm>
        </p:spPr>
        <p:txBody>
          <a:bodyPr/>
          <a:lstStyle/>
          <a:p>
            <a:pPr marL="358775" indent="-269875">
              <a:buFont typeface="Wingdings" charset="2"/>
              <a:buChar char="§"/>
            </a:pPr>
            <a:r>
              <a:rPr lang="en-GB" dirty="0">
                <a:solidFill>
                  <a:schemeClr val="accent2"/>
                </a:solidFill>
              </a:rPr>
              <a:t>Random forests </a:t>
            </a:r>
            <a:r>
              <a:rPr lang="en-GB" dirty="0"/>
              <a:t>provide an improvement over bagged trees by way of a small tweak that </a:t>
            </a:r>
            <a:r>
              <a:rPr lang="en-GB" dirty="0" err="1">
                <a:solidFill>
                  <a:srgbClr val="BD582C"/>
                </a:solidFill>
              </a:rPr>
              <a:t>decorrelates</a:t>
            </a:r>
            <a:r>
              <a:rPr lang="en-GB" dirty="0">
                <a:solidFill>
                  <a:srgbClr val="BD582C"/>
                </a:solidFill>
              </a:rPr>
              <a:t> </a:t>
            </a:r>
            <a:r>
              <a:rPr lang="en-GB" dirty="0"/>
              <a:t>the trees. This reduces the variance when we average the trees.</a:t>
            </a:r>
          </a:p>
          <a:p>
            <a:pPr marL="358775" indent="-269875">
              <a:buFont typeface="Wingdings" charset="2"/>
              <a:buChar char="§"/>
            </a:pPr>
            <a:r>
              <a:rPr lang="en-GB" dirty="0" smtClean="0"/>
              <a:t>As </a:t>
            </a:r>
            <a:r>
              <a:rPr lang="en-GB" dirty="0"/>
              <a:t>in bagging, we build a number of decision trees on bootstrapped training samples.</a:t>
            </a:r>
          </a:p>
          <a:p>
            <a:pPr marL="358775" indent="-269875">
              <a:buFont typeface="Wingdings" charset="2"/>
              <a:buChar char="§"/>
            </a:pPr>
            <a:r>
              <a:rPr lang="en-GB" dirty="0" smtClean="0"/>
              <a:t>But </a:t>
            </a:r>
            <a:r>
              <a:rPr lang="en-GB" dirty="0"/>
              <a:t>when building these decision trees, each time a split in a tree is considered, </a:t>
            </a:r>
            <a:r>
              <a:rPr lang="en-GB" dirty="0">
                <a:solidFill>
                  <a:srgbClr val="BD582C"/>
                </a:solidFill>
              </a:rPr>
              <a:t>a random selection of </a:t>
            </a:r>
            <a:r>
              <a:rPr lang="en-GB" i="1" dirty="0">
                <a:solidFill>
                  <a:srgbClr val="BD582C"/>
                </a:solidFill>
              </a:rPr>
              <a:t>m</a:t>
            </a:r>
            <a:r>
              <a:rPr lang="en-GB" dirty="0">
                <a:solidFill>
                  <a:srgbClr val="BD582C"/>
                </a:solidFill>
              </a:rPr>
              <a:t> predictors </a:t>
            </a:r>
            <a:r>
              <a:rPr lang="en-GB" dirty="0"/>
              <a:t>is chosen as split candidates from the full set of </a:t>
            </a:r>
            <a:r>
              <a:rPr lang="en-GB" i="1" dirty="0"/>
              <a:t>p</a:t>
            </a:r>
            <a:r>
              <a:rPr lang="en-GB" dirty="0"/>
              <a:t> </a:t>
            </a:r>
            <a:r>
              <a:rPr lang="en-GB" dirty="0" smtClean="0"/>
              <a:t>predictors. The </a:t>
            </a:r>
            <a:r>
              <a:rPr lang="en-GB" dirty="0"/>
              <a:t>split is allowed to use only one of those m predictors</a:t>
            </a:r>
            <a:r>
              <a:rPr lang="en-GB" dirty="0" smtClean="0"/>
              <a:t>.</a:t>
            </a:r>
          </a:p>
          <a:p>
            <a:pPr marL="358775" indent="-269875">
              <a:buFont typeface="Wingdings" charset="2"/>
              <a:buChar char="§"/>
            </a:pPr>
            <a:r>
              <a:rPr lang="en-GB" dirty="0"/>
              <a:t>A fresh selection of </a:t>
            </a:r>
            <a:r>
              <a:rPr lang="en-GB" i="1" dirty="0"/>
              <a:t>m</a:t>
            </a:r>
            <a:r>
              <a:rPr lang="en-GB" dirty="0"/>
              <a:t> predictors is taken at each </a:t>
            </a:r>
            <a:r>
              <a:rPr lang="en-GB" dirty="0" smtClean="0"/>
              <a:t>split.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24332984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choose the parameter </a:t>
            </a:r>
            <a:r>
              <a:rPr lang="en-GB" i="1" dirty="0" smtClean="0"/>
              <a:t>m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995806" y="6453466"/>
            <a:ext cx="4717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From a lecture by  Trevor Hastie &amp; Robert </a:t>
            </a:r>
            <a:r>
              <a:rPr lang="en-US" sz="1600" dirty="0" err="1" smtClean="0">
                <a:solidFill>
                  <a:schemeClr val="bg1">
                    <a:lumMod val="85000"/>
                  </a:schemeClr>
                </a:solidFill>
              </a:rPr>
              <a:t>Tibshirani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90386" y="5636091"/>
            <a:ext cx="816454" cy="5783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98917" y="1972735"/>
            <a:ext cx="7543801" cy="4023360"/>
          </a:xfrm>
        </p:spPr>
        <p:txBody>
          <a:bodyPr/>
          <a:lstStyle/>
          <a:p>
            <a:pPr marL="358775" indent="-269875">
              <a:buFont typeface="Wingdings" charset="2"/>
              <a:buChar char="§"/>
            </a:pPr>
            <a:r>
              <a:rPr lang="en-GB" dirty="0" smtClean="0"/>
              <a:t>For many datasets, </a:t>
            </a:r>
            <a:r>
              <a:rPr lang="en-GB" i="1" dirty="0" smtClean="0">
                <a:solidFill>
                  <a:schemeClr val="accent2"/>
                </a:solidFill>
              </a:rPr>
              <a:t>m</a:t>
            </a:r>
            <a:r>
              <a:rPr lang="en-GB" dirty="0" smtClean="0">
                <a:solidFill>
                  <a:schemeClr val="accent2"/>
                </a:solidFill>
              </a:rPr>
              <a:t> ≈ </a:t>
            </a:r>
            <a:r>
              <a:rPr lang="en-GB" dirty="0" err="1" smtClean="0">
                <a:solidFill>
                  <a:schemeClr val="accent2"/>
                </a:solidFill>
              </a:rPr>
              <a:t>sqrt</a:t>
            </a:r>
            <a:r>
              <a:rPr lang="en-GB" dirty="0" smtClean="0">
                <a:solidFill>
                  <a:schemeClr val="accent2"/>
                </a:solidFill>
              </a:rPr>
              <a:t>(</a:t>
            </a:r>
            <a:r>
              <a:rPr lang="en-GB" i="1" dirty="0" smtClean="0">
                <a:solidFill>
                  <a:schemeClr val="accent2"/>
                </a:solidFill>
              </a:rPr>
              <a:t>p</a:t>
            </a:r>
            <a:r>
              <a:rPr lang="en-GB" dirty="0" smtClean="0">
                <a:solidFill>
                  <a:schemeClr val="accent2"/>
                </a:solidFill>
              </a:rPr>
              <a:t>)</a:t>
            </a:r>
            <a:r>
              <a:rPr lang="en-GB" dirty="0" smtClean="0"/>
              <a:t> is a good choice. That </a:t>
            </a:r>
            <a:r>
              <a:rPr lang="en-GB" dirty="0"/>
              <a:t>is, the number of predictors considered at each split is approximately equal to the square root of the total number of </a:t>
            </a:r>
            <a:r>
              <a:rPr lang="en-GB" dirty="0" smtClean="0"/>
              <a:t>predictors.</a:t>
            </a:r>
          </a:p>
          <a:p>
            <a:pPr marL="358775" indent="-269875">
              <a:buFont typeface="Wingdings" charset="2"/>
              <a:buChar char="§"/>
            </a:pPr>
            <a:r>
              <a:rPr lang="en-GB" dirty="0" smtClean="0"/>
              <a:t>It is also possible to optimise </a:t>
            </a:r>
            <a:r>
              <a:rPr lang="en-GB" i="1" dirty="0" smtClean="0"/>
              <a:t>m</a:t>
            </a:r>
            <a:r>
              <a:rPr lang="en-GB" dirty="0" smtClean="0"/>
              <a:t> on the training data, using </a:t>
            </a:r>
            <a:r>
              <a:rPr lang="en-GB" dirty="0" smtClean="0">
                <a:solidFill>
                  <a:srgbClr val="BD582C"/>
                </a:solidFill>
              </a:rPr>
              <a:t>cross-validation</a:t>
            </a:r>
            <a:r>
              <a:rPr lang="en-GB" dirty="0" smtClean="0"/>
              <a:t>. This is what we will do in the computer practical.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6991229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Random forests</a:t>
            </a:r>
            <a:br>
              <a:rPr lang="en-GB" dirty="0" smtClean="0"/>
            </a:br>
            <a:r>
              <a:rPr lang="en-GB" dirty="0" smtClean="0"/>
              <a:t>– example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995806" y="6453466"/>
            <a:ext cx="4717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From a lecture by  Trevor Hastie &amp; Robert </a:t>
            </a:r>
            <a:r>
              <a:rPr lang="en-US" sz="1600" dirty="0" err="1" smtClean="0">
                <a:solidFill>
                  <a:schemeClr val="bg1">
                    <a:lumMod val="85000"/>
                  </a:schemeClr>
                </a:solidFill>
              </a:rPr>
              <a:t>Tibshirani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Picture 4" descr="08 tree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2" t="27284" r="21244" b="15010"/>
          <a:stretch/>
        </p:blipFill>
        <p:spPr>
          <a:xfrm>
            <a:off x="732122" y="1867648"/>
            <a:ext cx="5989975" cy="4228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1054" y="1763734"/>
            <a:ext cx="7823577" cy="4497137"/>
          </a:xfrm>
          <a:prstGeom prst="rect">
            <a:avLst/>
          </a:prstGeom>
          <a:solidFill>
            <a:srgbClr val="FFFFFE">
              <a:lumMod val="90000"/>
            </a:srgbClr>
          </a:solidFill>
          <a:effectLst>
            <a:softEdge rad="203200"/>
          </a:effectLst>
        </p:spPr>
        <p:txBody>
          <a:bodyPr wrap="square" lIns="360000" tIns="374400" rIns="360000" bIns="3744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636463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</a:rPr>
              <a:t>Strengths:</a:t>
            </a: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trike="sngStrike" kern="0" dirty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E</a:t>
            </a:r>
            <a:r>
              <a:rPr kumimoji="0" lang="en-US" sz="1800" b="0" i="0" u="none" strike="sngStrike" kern="0" cap="none" spc="0" normalizeH="0" baseline="0" noProof="0" dirty="0" err="1" smtClean="0">
                <a:ln>
                  <a:noFill/>
                </a:ln>
                <a:solidFill>
                  <a:srgbClr val="636463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</a:rPr>
              <a:t>asy</a:t>
            </a:r>
            <a:r>
              <a:rPr kumimoji="0" lang="en-US" sz="1800" b="0" i="0" u="none" strike="sngStrike" kern="0" cap="none" spc="0" normalizeH="0" baseline="0" noProof="0" dirty="0" smtClean="0">
                <a:ln>
                  <a:noFill/>
                </a:ln>
                <a:solidFill>
                  <a:srgbClr val="636463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800" b="0" i="0" u="none" strike="sngStrike" kern="0" cap="none" spc="0" normalizeH="0" baseline="0" noProof="0" dirty="0" smtClean="0">
                <a:ln>
                  <a:noFill/>
                </a:ln>
                <a:solidFill>
                  <a:srgbClr val="636463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</a:rPr>
              <a:t>to </a:t>
            </a:r>
            <a:r>
              <a:rPr kumimoji="0" lang="en-US" sz="1800" b="0" i="0" u="none" strike="sngStrike" kern="0" cap="none" spc="0" normalizeH="0" baseline="0" noProof="0" dirty="0" smtClean="0">
                <a:ln>
                  <a:noFill/>
                </a:ln>
                <a:solidFill>
                  <a:srgbClr val="636463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</a:rPr>
              <a:t>explain</a:t>
            </a:r>
            <a:endParaRPr kumimoji="0" lang="en-US" sz="1800" b="0" i="0" u="none" strike="sngStrike" kern="0" cap="none" spc="0" normalizeH="0" baseline="0" noProof="0" dirty="0" smtClean="0">
              <a:ln>
                <a:noFill/>
              </a:ln>
              <a:solidFill>
                <a:srgbClr val="636463">
                  <a:lumMod val="50000"/>
                </a:srgbClr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0" dirty="0" smtClean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B</a:t>
            </a:r>
            <a:r>
              <a:rPr lang="en-US" kern="0" dirty="0" smtClean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oth for </a:t>
            </a:r>
            <a:r>
              <a:rPr lang="en-US" kern="0" dirty="0" smtClean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classification and regression (probabilistic risk prediction)</a:t>
            </a: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0" dirty="0" smtClean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Can easily handle problems with &gt;2 </a:t>
            </a:r>
            <a:r>
              <a:rPr lang="en-US" kern="0" dirty="0" smtClean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classes</a:t>
            </a: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0" dirty="0" smtClean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Natural ability to model interactions</a:t>
            </a: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0" dirty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I</a:t>
            </a:r>
            <a:r>
              <a:rPr lang="en-US" kern="0" dirty="0" smtClean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ntegrated methods for handling missing values</a:t>
            </a: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i="1" kern="0" dirty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C</a:t>
            </a:r>
            <a:r>
              <a:rPr lang="en-US" i="1" kern="0" dirty="0" smtClean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ompetitive performance</a:t>
            </a:r>
            <a:endParaRPr lang="en-US" i="1" kern="0" dirty="0" smtClean="0">
              <a:solidFill>
                <a:srgbClr val="636463">
                  <a:lumMod val="50000"/>
                </a:srgbClr>
              </a:solidFill>
              <a:latin typeface="Arial"/>
              <a:cs typeface="Arial"/>
            </a:endParaRPr>
          </a:p>
          <a:p>
            <a:pPr marR="0" lvl="0" defTabSz="9144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kern="0" dirty="0" smtClean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Weaknesses</a:t>
            </a: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i="1" kern="0" dirty="0" smtClean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‘Black box’ character</a:t>
            </a: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i="1" kern="0" dirty="0" smtClean="0">
                <a:solidFill>
                  <a:srgbClr val="636463">
                    <a:lumMod val="50000"/>
                  </a:srgbClr>
                </a:solidFill>
                <a:latin typeface="Arial"/>
                <a:cs typeface="Arial"/>
              </a:rPr>
              <a:t>Computationally intensive</a:t>
            </a:r>
            <a:endParaRPr lang="en-US" i="1" kern="0" dirty="0" smtClean="0">
              <a:solidFill>
                <a:srgbClr val="636463">
                  <a:lumMod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946016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799" y="1972735"/>
            <a:ext cx="7543801" cy="4023360"/>
          </a:xfrm>
        </p:spPr>
        <p:txBody>
          <a:bodyPr/>
          <a:lstStyle/>
          <a:p>
            <a:pPr marL="454025" indent="-454025">
              <a:buFont typeface="Wingdings" charset="2"/>
              <a:buChar char="ü"/>
            </a:pPr>
            <a:r>
              <a:rPr lang="en-GB" dirty="0" smtClean="0"/>
              <a:t>Introduction</a:t>
            </a:r>
          </a:p>
          <a:p>
            <a:pPr marL="454025" indent="-454025">
              <a:buFont typeface="Wingdings" charset="2"/>
              <a:buChar char="ü"/>
            </a:pPr>
            <a:r>
              <a:rPr lang="en-GB" dirty="0" smtClean="0"/>
              <a:t>Decision trees</a:t>
            </a:r>
          </a:p>
          <a:p>
            <a:pPr marL="454025" indent="-454025">
              <a:buFont typeface="Wingdings" charset="2"/>
              <a:buChar char="ü"/>
            </a:pPr>
            <a:r>
              <a:rPr lang="en-GB" dirty="0" smtClean="0"/>
              <a:t>Random forests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b="1" dirty="0" smtClean="0">
                <a:solidFill>
                  <a:srgbClr val="BD582C"/>
                </a:solidFill>
              </a:rPr>
              <a:t>Support </a:t>
            </a:r>
            <a:r>
              <a:rPr lang="en-GB" b="1" dirty="0" smtClean="0">
                <a:solidFill>
                  <a:srgbClr val="BD582C"/>
                </a:solidFill>
              </a:rPr>
              <a:t>vector machines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dirty="0" smtClean="0"/>
              <a:t>Neural networks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dirty="0"/>
              <a:t>Is machine learning better than statistical modelling?</a:t>
            </a:r>
          </a:p>
        </p:txBody>
      </p:sp>
    </p:spTree>
    <p:extLst>
      <p:ext uri="{BB962C8B-B14F-4D97-AF65-F5344CB8AC3E}">
        <p14:creationId xmlns:p14="http://schemas.microsoft.com/office/powerpoint/2010/main" val="3612798464"/>
      </p:ext>
    </p:extLst>
  </p:cSld>
  <p:clrMapOvr>
    <a:masterClrMapping/>
  </p:clrMapOvr>
  <p:transition xmlns:p14="http://schemas.microsoft.com/office/powerpoint/2010/main" spd="slow">
    <p:push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cs typeface="+mj-cs"/>
              </a:rPr>
              <a:t>Support Vector Machines (SVMs)</a:t>
            </a:r>
          </a:p>
        </p:txBody>
      </p:sp>
      <p:graphicFrame>
        <p:nvGraphicFramePr>
          <p:cNvPr id="95234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266700" y="2638425"/>
          <a:ext cx="156210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6" name="Equation" r:id="rId4" imgW="799753" imgH="177723" progId="Equation.3">
                  <p:embed/>
                </p:oleObj>
              </mc:Choice>
              <mc:Fallback>
                <p:oleObj name="Equation" r:id="rId4" imgW="799753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2638425"/>
                        <a:ext cx="1562100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5" name="Object 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362200" y="119538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" name="Visio" r:id="rId6" imgW="7432040" imgH="7017225" progId="Visio.Drawing.6">
                  <p:embed/>
                </p:oleObj>
              </mc:Choice>
              <mc:Fallback>
                <p:oleObj name="Visio" r:id="rId6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19538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452" name="Line 4"/>
          <p:cNvSpPr>
            <a:spLocks noChangeShapeType="1"/>
          </p:cNvSpPr>
          <p:nvPr/>
        </p:nvSpPr>
        <p:spPr bwMode="auto">
          <a:xfrm flipH="1">
            <a:off x="1828800" y="1905000"/>
            <a:ext cx="12192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40454" name="Line 6"/>
          <p:cNvSpPr>
            <a:spLocks noChangeShapeType="1"/>
          </p:cNvSpPr>
          <p:nvPr/>
        </p:nvSpPr>
        <p:spPr bwMode="auto">
          <a:xfrm flipH="1">
            <a:off x="1828800" y="2438400"/>
            <a:ext cx="1295400" cy="823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95238" name="Object 7"/>
          <p:cNvGraphicFramePr>
            <a:graphicFrameLocks noChangeAspect="1"/>
          </p:cNvGraphicFramePr>
          <p:nvPr/>
        </p:nvGraphicFramePr>
        <p:xfrm>
          <a:off x="236538" y="3186113"/>
          <a:ext cx="157162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" name="Equation" r:id="rId8" imgW="875920" imgH="177723" progId="Equation.3">
                  <p:embed/>
                </p:oleObj>
              </mc:Choice>
              <mc:Fallback>
                <p:oleObj name="Equation" r:id="rId8" imgW="875920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538" y="3186113"/>
                        <a:ext cx="1571625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456" name="Line 8"/>
          <p:cNvSpPr>
            <a:spLocks noChangeShapeType="1"/>
          </p:cNvSpPr>
          <p:nvPr/>
        </p:nvSpPr>
        <p:spPr bwMode="auto">
          <a:xfrm flipV="1">
            <a:off x="6324600" y="3505200"/>
            <a:ext cx="1219200" cy="776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95240" name="Object 9"/>
          <p:cNvGraphicFramePr>
            <a:graphicFrameLocks noChangeAspect="1"/>
          </p:cNvGraphicFramePr>
          <p:nvPr/>
        </p:nvGraphicFramePr>
        <p:xfrm>
          <a:off x="7267575" y="3048000"/>
          <a:ext cx="157162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9" name="Equation" r:id="rId10" imgW="875920" imgH="177723" progId="Equation.3">
                  <p:embed/>
                </p:oleObj>
              </mc:Choice>
              <mc:Fallback>
                <p:oleObj name="Equation" r:id="rId10" imgW="875920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7575" y="3048000"/>
                        <a:ext cx="1571625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1" name="Object 11"/>
          <p:cNvGraphicFramePr>
            <a:graphicFrameLocks noChangeAspect="1"/>
          </p:cNvGraphicFramePr>
          <p:nvPr/>
        </p:nvGraphicFramePr>
        <p:xfrm>
          <a:off x="7050088" y="5575300"/>
          <a:ext cx="179863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" name="Equation" r:id="rId12" imgW="1002865" imgH="418918" progId="Equation.3">
                  <p:embed/>
                </p:oleObj>
              </mc:Choice>
              <mc:Fallback>
                <p:oleObj name="Equation" r:id="rId12" imgW="1002865" imgH="4189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0088" y="5575300"/>
                        <a:ext cx="1798637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460" name="Line 12"/>
          <p:cNvSpPr>
            <a:spLocks noChangeShapeType="1"/>
          </p:cNvSpPr>
          <p:nvPr/>
        </p:nvSpPr>
        <p:spPr bwMode="auto">
          <a:xfrm flipV="1">
            <a:off x="2667000" y="4572000"/>
            <a:ext cx="990600" cy="9144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40461" name="Line 13"/>
          <p:cNvSpPr>
            <a:spLocks noChangeShapeType="1"/>
          </p:cNvSpPr>
          <p:nvPr/>
        </p:nvSpPr>
        <p:spPr bwMode="auto">
          <a:xfrm flipV="1">
            <a:off x="2667000" y="3505200"/>
            <a:ext cx="2133600" cy="1981200"/>
          </a:xfrm>
          <a:prstGeom prst="line">
            <a:avLst/>
          </a:prstGeom>
          <a:noFill/>
          <a:ln w="12700" cap="rnd">
            <a:solidFill>
              <a:srgbClr val="CC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95244" name="Object 21"/>
          <p:cNvGraphicFramePr>
            <a:graphicFrameLocks noGrp="1" noChangeAspect="1"/>
          </p:cNvGraphicFramePr>
          <p:nvPr>
            <p:ph sz="half" idx="2"/>
          </p:nvPr>
        </p:nvGraphicFramePr>
        <p:xfrm>
          <a:off x="3124200" y="4953000"/>
          <a:ext cx="3810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" name="Equation" r:id="rId14" imgW="152268" imgH="164957" progId="Equation.3">
                  <p:embed/>
                </p:oleObj>
              </mc:Choice>
              <mc:Fallback>
                <p:oleObj name="Equation" r:id="rId14" imgW="152268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953000"/>
                        <a:ext cx="38100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2" descr="TAB_col_white_background.eps">
            <a:extLst>
              <a:ext uri="{FF2B5EF4-FFF2-40B4-BE49-F238E27FC236}">
                <a16:creationId xmlns="" xmlns:a16="http://schemas.microsoft.com/office/drawing/2014/main" id="{C8EDF8E5-CB33-1C41-AAC4-1F3BA384EC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2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4026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smtClean="0">
                <a:cs typeface="+mj-cs"/>
              </a:rPr>
              <a:t>Support Vectors</a:t>
            </a:r>
          </a:p>
        </p:txBody>
      </p:sp>
      <p:graphicFrame>
        <p:nvGraphicFramePr>
          <p:cNvPr id="97282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362200" y="119538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2" name="Visio" r:id="rId4" imgW="7432040" imgH="7017225" progId="Visio.Drawing.6">
                  <p:embed/>
                </p:oleObj>
              </mc:Choice>
              <mc:Fallback>
                <p:oleObj name="Visio" r:id="rId4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19538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0800" name="Oval 16"/>
          <p:cNvSpPr>
            <a:spLocks noChangeArrowheads="1"/>
          </p:cNvSpPr>
          <p:nvPr/>
        </p:nvSpPr>
        <p:spPr bwMode="auto">
          <a:xfrm>
            <a:off x="4205288" y="3548063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10801" name="Oval 17"/>
          <p:cNvSpPr>
            <a:spLocks noChangeArrowheads="1"/>
          </p:cNvSpPr>
          <p:nvPr/>
        </p:nvSpPr>
        <p:spPr bwMode="auto">
          <a:xfrm>
            <a:off x="4938713" y="2909888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10802" name="Line 18"/>
          <p:cNvSpPr>
            <a:spLocks noChangeShapeType="1"/>
          </p:cNvSpPr>
          <p:nvPr/>
        </p:nvSpPr>
        <p:spPr bwMode="auto">
          <a:xfrm flipV="1">
            <a:off x="2667000" y="3505200"/>
            <a:ext cx="2133600" cy="1981200"/>
          </a:xfrm>
          <a:prstGeom prst="line">
            <a:avLst/>
          </a:prstGeom>
          <a:noFill/>
          <a:ln w="12700" cap="rnd">
            <a:solidFill>
              <a:srgbClr val="CC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97286" name="Object 19"/>
          <p:cNvGraphicFramePr>
            <a:graphicFrameLocks noGrp="1" noChangeAspect="1"/>
          </p:cNvGraphicFramePr>
          <p:nvPr>
            <p:ph sz="half" idx="2"/>
          </p:nvPr>
        </p:nvGraphicFramePr>
        <p:xfrm>
          <a:off x="3124200" y="4953000"/>
          <a:ext cx="3810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3" name="Equation" r:id="rId6" imgW="152268" imgH="164957" progId="Equation.3">
                  <p:embed/>
                </p:oleObj>
              </mc:Choice>
              <mc:Fallback>
                <p:oleObj name="Equation" r:id="rId6" imgW="152268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953000"/>
                        <a:ext cx="38100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0804" name="Line 20"/>
          <p:cNvSpPr>
            <a:spLocks noChangeShapeType="1"/>
          </p:cNvSpPr>
          <p:nvPr/>
        </p:nvSpPr>
        <p:spPr bwMode="auto">
          <a:xfrm flipV="1">
            <a:off x="2667000" y="4572000"/>
            <a:ext cx="990600" cy="9144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2" descr="TAB_col_white_background.eps">
            <a:extLst>
              <a:ext uri="{FF2B5EF4-FFF2-40B4-BE49-F238E27FC236}">
                <a16:creationId xmlns="" xmlns:a16="http://schemas.microsoft.com/office/drawing/2014/main" id="{C8EDF8E5-CB33-1C41-AAC4-1F3BA384E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2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16618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B5992-F251-431E-AEC0-DDCED6DA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books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39" y="2358572"/>
            <a:ext cx="2245190" cy="33745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5" y="2358573"/>
            <a:ext cx="2249713" cy="3388809"/>
          </a:xfrm>
          <a:prstGeom prst="rect">
            <a:avLst/>
          </a:prstGeom>
        </p:spPr>
      </p:pic>
      <p:pic>
        <p:nvPicPr>
          <p:cNvPr id="7" name="Picture 8" descr="0262012111-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733" y="2340992"/>
            <a:ext cx="2808312" cy="3353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49227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280400" cy="5334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cs typeface="+mj-cs"/>
              </a:rPr>
              <a:t>What if decision boundary is not linear?</a:t>
            </a:r>
          </a:p>
        </p:txBody>
      </p:sp>
      <p:pic>
        <p:nvPicPr>
          <p:cNvPr id="1642500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1695450"/>
            <a:ext cx="6172200" cy="4629150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1642501" name="Arc 5"/>
          <p:cNvSpPr>
            <a:spLocks/>
          </p:cNvSpPr>
          <p:nvPr/>
        </p:nvSpPr>
        <p:spPr bwMode="auto">
          <a:xfrm rot="13286533">
            <a:off x="3276600" y="3386138"/>
            <a:ext cx="3962400" cy="2176462"/>
          </a:xfrm>
          <a:custGeom>
            <a:avLst/>
            <a:gdLst>
              <a:gd name="G0" fmla="+- 0 0 0"/>
              <a:gd name="G1" fmla="+- 21486 0 0"/>
              <a:gd name="G2" fmla="+- 21600 0 0"/>
              <a:gd name="T0" fmla="*/ 2220 w 21600"/>
              <a:gd name="T1" fmla="*/ 0 h 42318"/>
              <a:gd name="T2" fmla="*/ 5710 w 21600"/>
              <a:gd name="T3" fmla="*/ 42318 h 42318"/>
              <a:gd name="T4" fmla="*/ 0 w 21600"/>
              <a:gd name="T5" fmla="*/ 21486 h 42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2318" fill="none" extrusionOk="0">
                <a:moveTo>
                  <a:pt x="2219" y="0"/>
                </a:moveTo>
                <a:cubicBezTo>
                  <a:pt x="13231" y="1138"/>
                  <a:pt x="21600" y="10416"/>
                  <a:pt x="21600" y="21486"/>
                </a:cubicBezTo>
                <a:cubicBezTo>
                  <a:pt x="21600" y="31216"/>
                  <a:pt x="15094" y="39745"/>
                  <a:pt x="5709" y="42317"/>
                </a:cubicBezTo>
              </a:path>
              <a:path w="21600" h="42318" stroke="0" extrusionOk="0">
                <a:moveTo>
                  <a:pt x="2219" y="0"/>
                </a:moveTo>
                <a:cubicBezTo>
                  <a:pt x="13231" y="1138"/>
                  <a:pt x="21600" y="10416"/>
                  <a:pt x="21600" y="21486"/>
                </a:cubicBezTo>
                <a:cubicBezTo>
                  <a:pt x="21600" y="31216"/>
                  <a:pt x="15094" y="39745"/>
                  <a:pt x="5709" y="42317"/>
                </a:cubicBezTo>
                <a:lnTo>
                  <a:pt x="0" y="21486"/>
                </a:lnTo>
                <a:close/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4450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5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280400" cy="5334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cs typeface="+mj-cs"/>
              </a:rPr>
              <a:t>Nonlinear SVMs</a:t>
            </a:r>
          </a:p>
        </p:txBody>
      </p:sp>
      <p:sp>
        <p:nvSpPr>
          <p:cNvPr id="164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dirty="0" smtClean="0">
                <a:cs typeface="+mn-cs"/>
              </a:rPr>
              <a:t>Transform data into higher dimensional space</a:t>
            </a:r>
          </a:p>
        </p:txBody>
      </p:sp>
      <p:pic>
        <p:nvPicPr>
          <p:cNvPr id="1644548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771650"/>
            <a:ext cx="6172200" cy="4629150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21856" y="1772816"/>
            <a:ext cx="6442631" cy="4497137"/>
          </a:xfrm>
          <a:prstGeom prst="rect">
            <a:avLst/>
          </a:prstGeom>
          <a:solidFill>
            <a:srgbClr val="FFFFFE">
              <a:lumMod val="90000"/>
            </a:srgbClr>
          </a:solidFill>
          <a:effectLst>
            <a:softEdge rad="203200"/>
          </a:effectLst>
        </p:spPr>
        <p:txBody>
          <a:bodyPr wrap="square" lIns="360000" tIns="374400" rIns="360000" bIns="374400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defRPr/>
            </a:pPr>
            <a:r>
              <a:rPr lang="en-US" b="1" kern="0" dirty="0" smtClean="0">
                <a:solidFill>
                  <a:sysClr val="windowText" lastClr="000000"/>
                </a:solidFill>
                <a:latin typeface="Arial"/>
                <a:ea typeface="ＭＳ Ｐゴシック"/>
              </a:rPr>
              <a:t>Strengths: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  <a:defRPr/>
            </a:pPr>
            <a:r>
              <a:rPr lang="en-US" kern="0" dirty="0" smtClean="0">
                <a:solidFill>
                  <a:sysClr val="windowText" lastClr="000000"/>
                </a:solidFill>
                <a:latin typeface="Arial"/>
                <a:ea typeface="ＭＳ Ｐゴシック"/>
              </a:rPr>
              <a:t>Very good when classes are (nearly) separable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  <a:defRPr/>
            </a:pPr>
            <a:r>
              <a:rPr lang="en-US" kern="0" dirty="0" smtClean="0">
                <a:solidFill>
                  <a:sysClr val="windowText" lastClr="000000"/>
                </a:solidFill>
                <a:latin typeface="Arial"/>
                <a:ea typeface="ＭＳ Ｐゴシック"/>
              </a:rPr>
              <a:t>Can model nonlinear relationships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  <a:defRPr/>
            </a:pPr>
            <a:r>
              <a:rPr lang="en-US" kern="0" dirty="0" smtClean="0">
                <a:solidFill>
                  <a:sysClr val="windowText" lastClr="000000"/>
                </a:solidFill>
                <a:latin typeface="Arial"/>
                <a:ea typeface="ＭＳ Ｐゴシック"/>
              </a:rPr>
              <a:t>Can easily handle very sparse datasets</a:t>
            </a:r>
          </a:p>
          <a:p>
            <a:pPr>
              <a:lnSpc>
                <a:spcPct val="130000"/>
              </a:lnSpc>
              <a:spcBef>
                <a:spcPts val="600"/>
              </a:spcBef>
              <a:defRPr/>
            </a:pPr>
            <a:r>
              <a:rPr lang="en-US" b="1" kern="0" dirty="0" smtClean="0">
                <a:solidFill>
                  <a:sysClr val="windowText" lastClr="000000"/>
                </a:solidFill>
                <a:latin typeface="Arial"/>
                <a:ea typeface="ＭＳ Ｐゴシック"/>
              </a:rPr>
              <a:t>Weaknesses</a:t>
            </a:r>
            <a:endParaRPr lang="en-US" b="1" kern="0" dirty="0">
              <a:solidFill>
                <a:sysClr val="windowText" lastClr="000000"/>
              </a:solidFill>
              <a:latin typeface="Arial"/>
              <a:ea typeface="ＭＳ Ｐゴシック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  <a:defRPr/>
            </a:pPr>
            <a:r>
              <a:rPr lang="en-US" kern="0" dirty="0" smtClean="0">
                <a:solidFill>
                  <a:sysClr val="windowText" lastClr="000000"/>
                </a:solidFill>
                <a:latin typeface="Arial"/>
                <a:ea typeface="ＭＳ Ｐゴシック"/>
              </a:rPr>
              <a:t>‘Black box’ character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  <a:defRPr/>
            </a:pPr>
            <a:r>
              <a:rPr lang="en-US" kern="0" dirty="0" smtClean="0">
                <a:solidFill>
                  <a:sysClr val="windowText" lastClr="000000"/>
                </a:solidFill>
                <a:latin typeface="Arial"/>
                <a:ea typeface="ＭＳ Ｐゴシック"/>
              </a:rPr>
              <a:t>Needs </a:t>
            </a:r>
            <a:r>
              <a:rPr lang="en-US" kern="0" dirty="0" smtClean="0">
                <a:solidFill>
                  <a:sysClr val="windowText" lastClr="000000"/>
                </a:solidFill>
                <a:latin typeface="Arial"/>
                <a:ea typeface="ＭＳ Ｐゴシック"/>
              </a:rPr>
              <a:t>workaround with &gt;2 classes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  <a:defRPr/>
            </a:pPr>
            <a:r>
              <a:rPr lang="en-US" kern="0" dirty="0" smtClean="0">
                <a:solidFill>
                  <a:sysClr val="windowText" lastClr="000000"/>
                </a:solidFill>
                <a:latin typeface="Arial"/>
                <a:ea typeface="ＭＳ Ｐゴシック"/>
              </a:rPr>
              <a:t>Struggles with “noise” (overlapping classes)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  <a:defRPr/>
            </a:pPr>
            <a:r>
              <a:rPr lang="en-US" kern="0" dirty="0" smtClean="0">
                <a:solidFill>
                  <a:sysClr val="windowText" lastClr="000000"/>
                </a:solidFill>
                <a:latin typeface="Arial"/>
                <a:ea typeface="ＭＳ Ｐゴシック"/>
              </a:rPr>
              <a:t>Not good at estimating probabilities (risk prediction)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  <a:defRPr/>
            </a:pPr>
            <a:r>
              <a:rPr lang="en-US" kern="0" dirty="0" smtClean="0">
                <a:solidFill>
                  <a:sysClr val="windowText" lastClr="000000"/>
                </a:solidFill>
                <a:latin typeface="Arial"/>
                <a:ea typeface="ＭＳ Ｐゴシック"/>
              </a:rPr>
              <a:t>Not good with highly unbalanced class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43680790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799" y="1972735"/>
            <a:ext cx="7543801" cy="4023360"/>
          </a:xfrm>
        </p:spPr>
        <p:txBody>
          <a:bodyPr/>
          <a:lstStyle/>
          <a:p>
            <a:pPr marL="363538" indent="-363538">
              <a:buFont typeface="Wingdings" charset="2"/>
              <a:buChar char="ü"/>
            </a:pPr>
            <a:r>
              <a:rPr lang="en-GB" dirty="0" smtClean="0"/>
              <a:t>Introduction</a:t>
            </a:r>
          </a:p>
          <a:p>
            <a:pPr marL="363538" indent="-363538">
              <a:buFont typeface="Wingdings" charset="2"/>
              <a:buChar char="ü"/>
            </a:pPr>
            <a:r>
              <a:rPr lang="en-GB" dirty="0" smtClean="0"/>
              <a:t>Decision trees</a:t>
            </a:r>
          </a:p>
          <a:p>
            <a:pPr marL="363538" indent="-363538">
              <a:buFont typeface="Wingdings" charset="2"/>
              <a:buChar char="ü"/>
            </a:pPr>
            <a:r>
              <a:rPr lang="en-GB" dirty="0" smtClean="0"/>
              <a:t>Random forests</a:t>
            </a:r>
          </a:p>
          <a:p>
            <a:pPr marL="363538" indent="-363538">
              <a:buFont typeface="Wingdings" charset="2"/>
              <a:buChar char="ü"/>
            </a:pPr>
            <a:r>
              <a:rPr lang="en-GB" dirty="0"/>
              <a:t>Penalised </a:t>
            </a:r>
            <a:r>
              <a:rPr lang="en-GB" dirty="0" smtClean="0"/>
              <a:t>regression</a:t>
            </a:r>
          </a:p>
          <a:p>
            <a:pPr marL="363538" indent="-363538">
              <a:buFont typeface="Wingdings" charset="2"/>
              <a:buChar char="ü"/>
            </a:pPr>
            <a:r>
              <a:rPr lang="en-GB" dirty="0" smtClean="0"/>
              <a:t>Support vector machines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GB" b="1" dirty="0" smtClean="0">
                <a:solidFill>
                  <a:srgbClr val="BD582C"/>
                </a:solidFill>
              </a:rPr>
              <a:t>Neural networks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GB" dirty="0"/>
              <a:t>Is machine learning better than statistical modelling?</a:t>
            </a:r>
            <a:endParaRPr lang="en-GB" b="1" dirty="0">
              <a:solidFill>
                <a:srgbClr val="BD58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798464"/>
      </p:ext>
    </p:extLst>
  </p:cSld>
  <p:clrMapOvr>
    <a:masterClrMapping/>
  </p:clrMapOvr>
  <p:transition xmlns:p14="http://schemas.microsoft.com/office/powerpoint/2010/main" spd="slow">
    <p:push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artificial neuron</a:t>
            </a:r>
          </a:p>
        </p:txBody>
      </p:sp>
      <p:pic>
        <p:nvPicPr>
          <p:cNvPr id="13316" name="Picture 4" descr="Neu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349500"/>
            <a:ext cx="3630612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A-Neu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2492375"/>
            <a:ext cx="3836988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4859338" y="5661025"/>
            <a:ext cx="3529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</a:rPr>
              <a:t>McCulloch &amp; Pitts, 1943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900113" y="5661025"/>
            <a:ext cx="3529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</a:rPr>
              <a:t>Valentin, 1836</a:t>
            </a:r>
          </a:p>
        </p:txBody>
      </p:sp>
    </p:spTree>
    <p:extLst>
      <p:ext uri="{BB962C8B-B14F-4D97-AF65-F5344CB8AC3E}">
        <p14:creationId xmlns:p14="http://schemas.microsoft.com/office/powerpoint/2010/main" val="26911837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258" name="Rectangle 2"/>
          <p:cNvSpPr>
            <a:spLocks noGrp="1" noChangeArrowheads="1"/>
          </p:cNvSpPr>
          <p:nvPr>
            <p:ph type="title"/>
          </p:nvPr>
        </p:nvSpPr>
        <p:spPr>
          <a:xfrm>
            <a:off x="292100" y="177800"/>
            <a:ext cx="8280400" cy="533400"/>
          </a:xfrm>
        </p:spPr>
        <p:txBody>
          <a:bodyPr/>
          <a:lstStyle/>
          <a:p>
            <a:r>
              <a:rPr lang="en-US" dirty="0"/>
              <a:t>Perceptron </a:t>
            </a:r>
            <a:r>
              <a:rPr lang="en-US" sz="1800" dirty="0"/>
              <a:t>(Rosenblatt, 1958)</a:t>
            </a:r>
          </a:p>
        </p:txBody>
      </p:sp>
      <p:pic>
        <p:nvPicPr>
          <p:cNvPr id="1120259" name="Picture 3" descr="e490_percmo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1295400"/>
            <a:ext cx="7288212" cy="47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AB_col_white_background.eps">
            <a:extLst>
              <a:ext uri="{FF2B5EF4-FFF2-40B4-BE49-F238E27FC236}">
                <a16:creationId xmlns="" xmlns:a16="http://schemas.microsoft.com/office/drawing/2014/main" id="{C8EDF8E5-CB33-1C41-AAC4-1F3BA384E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25512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38138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AB_col_white_background.eps">
            <a:extLst>
              <a:ext uri="{FF2B5EF4-FFF2-40B4-BE49-F238E27FC236}">
                <a16:creationId xmlns="" xmlns:a16="http://schemas.microsoft.com/office/drawing/2014/main" id="{DDE3DF68-3807-AD4A-AF9C-0591A3938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2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92100" y="177800"/>
            <a:ext cx="8280400" cy="533400"/>
          </a:xfrm>
        </p:spPr>
        <p:txBody>
          <a:bodyPr/>
          <a:lstStyle/>
          <a:p>
            <a:r>
              <a:rPr lang="en-US" dirty="0" smtClean="0"/>
              <a:t>Multilayer perceptron</a:t>
            </a:r>
            <a:endParaRPr lang="en-US" sz="1800" dirty="0"/>
          </a:p>
        </p:txBody>
      </p:sp>
      <p:pic>
        <p:nvPicPr>
          <p:cNvPr id="5" name="Picture 4" descr="tmp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0" y="1340768"/>
            <a:ext cx="8781440" cy="43204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899592" y="5013176"/>
            <a:ext cx="432048" cy="79208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21189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endParaRPr lang="en-US" sz="2400" dirty="0"/>
          </a:p>
        </p:txBody>
      </p:sp>
      <p:pic>
        <p:nvPicPr>
          <p:cNvPr id="1208324" name="Picture 4" descr="Figur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0" y="1327150"/>
            <a:ext cx="4222750" cy="233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83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4038600"/>
            <a:ext cx="8504237" cy="2438400"/>
          </a:xfrm>
          <a:noFill/>
          <a:ln/>
        </p:spPr>
        <p:txBody>
          <a:bodyPr/>
          <a:lstStyle/>
          <a:p>
            <a:pPr marL="0" indent="0">
              <a:buFont typeface="Monotype Sorts" charset="0"/>
              <a:buNone/>
            </a:pPr>
            <a:r>
              <a:rPr lang="en-US" sz="2400"/>
              <a:t>The hidden unit error </a:t>
            </a:r>
            <a:r>
              <a:rPr lang="el-GR" sz="2400" i="1">
                <a:latin typeface="Times New Roman" charset="0"/>
                <a:cs typeface="Arial" charset="0"/>
              </a:rPr>
              <a:t>δ</a:t>
            </a:r>
            <a:r>
              <a:rPr lang="en-US" sz="2400" i="1" baseline="-25000">
                <a:latin typeface="Times New Roman" charset="0"/>
                <a:cs typeface="Arial" charset="0"/>
              </a:rPr>
              <a:t>j</a:t>
            </a:r>
            <a:r>
              <a:rPr lang="en-US" sz="2400">
                <a:cs typeface="Arial" charset="0"/>
              </a:rPr>
              <a:t> is calculated by backpropagation </a:t>
            </a:r>
            <a:br>
              <a:rPr lang="en-US" sz="2400">
                <a:cs typeface="Arial" charset="0"/>
              </a:rPr>
            </a:br>
            <a:r>
              <a:rPr lang="en-US" sz="2400">
                <a:cs typeface="Arial" charset="0"/>
              </a:rPr>
              <a:t>of the </a:t>
            </a:r>
            <a:r>
              <a:rPr lang="el-GR" sz="2400" i="1">
                <a:latin typeface="Times New Roman" charset="0"/>
                <a:cs typeface="Arial" charset="0"/>
              </a:rPr>
              <a:t>δ</a:t>
            </a:r>
            <a:r>
              <a:rPr lang="en-US" sz="1200" i="1">
                <a:latin typeface="Times New Roman" charset="0"/>
                <a:cs typeface="Arial" charset="0"/>
              </a:rPr>
              <a:t> </a:t>
            </a:r>
            <a:r>
              <a:rPr lang="ja-JP" altLang="en-US" sz="2400">
                <a:latin typeface="Arial"/>
                <a:cs typeface="Arial" charset="0"/>
              </a:rPr>
              <a:t>’</a:t>
            </a:r>
            <a:r>
              <a:rPr lang="en-US" sz="2400">
                <a:cs typeface="Arial" charset="0"/>
              </a:rPr>
              <a:t>s from units </a:t>
            </a:r>
            <a:r>
              <a:rPr lang="en-US" sz="2400" i="1">
                <a:latin typeface="Times New Roman" charset="0"/>
                <a:cs typeface="Arial" charset="0"/>
              </a:rPr>
              <a:t>k</a:t>
            </a:r>
            <a:r>
              <a:rPr lang="en-US" sz="2400">
                <a:cs typeface="Arial" charset="0"/>
              </a:rPr>
              <a:t> to which unit </a:t>
            </a:r>
            <a:r>
              <a:rPr lang="en-US" sz="2400" i="1">
                <a:latin typeface="Times New Roman" charset="0"/>
                <a:cs typeface="Arial" charset="0"/>
              </a:rPr>
              <a:t>j</a:t>
            </a:r>
            <a:r>
              <a:rPr lang="en-US" sz="2400">
                <a:cs typeface="Arial" charset="0"/>
              </a:rPr>
              <a:t> sends connections. </a:t>
            </a:r>
          </a:p>
          <a:p>
            <a:pPr marL="0" indent="0">
              <a:buFont typeface="Monotype Sorts" charset="0"/>
              <a:buNone/>
            </a:pPr>
            <a:r>
              <a:rPr lang="el-GR" sz="2400"/>
              <a:t>The blue arrow denotes the</a:t>
            </a:r>
            <a:r>
              <a:rPr lang="en-US" sz="2400"/>
              <a:t> </a:t>
            </a:r>
            <a:r>
              <a:rPr lang="el-GR" sz="2400"/>
              <a:t>direction of information flow during forward propagation,</a:t>
            </a:r>
            <a:r>
              <a:rPr lang="en-US" sz="2400"/>
              <a:t> </a:t>
            </a:r>
            <a:r>
              <a:rPr lang="el-GR" sz="2400"/>
              <a:t>and the red arrows indicate the backward propagation</a:t>
            </a:r>
            <a:r>
              <a:rPr lang="en-US" sz="2400"/>
              <a:t> </a:t>
            </a:r>
            <a:r>
              <a:rPr lang="el-GR" sz="2400"/>
              <a:t>of error information.</a:t>
            </a:r>
          </a:p>
        </p:txBody>
      </p:sp>
      <p:pic>
        <p:nvPicPr>
          <p:cNvPr id="5" name="Picture 2" descr="TAB_col_white_background.eps">
            <a:extLst>
              <a:ext uri="{FF2B5EF4-FFF2-40B4-BE49-F238E27FC236}">
                <a16:creationId xmlns="" xmlns:a16="http://schemas.microsoft.com/office/drawing/2014/main" id="{C8EDF8E5-CB33-1C41-AAC4-1F3BA384E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25512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1493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95288" y="-243408"/>
            <a:ext cx="8424862" cy="1292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defTabSz="457200">
              <a:lnSpc>
                <a:spcPct val="155000"/>
              </a:lnSpc>
            </a:pPr>
            <a:r>
              <a:rPr lang="nl-NL" sz="3600" dirty="0" smtClean="0">
                <a:solidFill>
                  <a:srgbClr val="105B67"/>
                </a:solidFill>
                <a:latin typeface="Century Gothic"/>
              </a:rPr>
              <a:t>Image </a:t>
            </a:r>
            <a:r>
              <a:rPr lang="nl-NL" sz="3600" dirty="0" err="1" smtClean="0">
                <a:solidFill>
                  <a:srgbClr val="105B67"/>
                </a:solidFill>
                <a:latin typeface="Century Gothic"/>
              </a:rPr>
              <a:t>recognition</a:t>
            </a:r>
            <a:endParaRPr lang="nl-NL" sz="3600" dirty="0">
              <a:solidFill>
                <a:srgbClr val="105B67"/>
              </a:solidFill>
              <a:latin typeface="Century Gothic"/>
            </a:endParaRPr>
          </a:p>
        </p:txBody>
      </p:sp>
      <p:pic>
        <p:nvPicPr>
          <p:cNvPr id="7" name="Picture 2" descr="TAB_col_white_background.eps">
            <a:extLst>
              <a:ext uri="{FF2B5EF4-FFF2-40B4-BE49-F238E27FC236}">
                <a16:creationId xmlns="" xmlns:a16="http://schemas.microsoft.com/office/drawing/2014/main" id="{DDE3DF68-3807-AD4A-AF9C-0591A3938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80" y="260648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mp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92" y="1116096"/>
            <a:ext cx="7823200" cy="58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99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732240" y="5877272"/>
            <a:ext cx="2160240" cy="792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95288" y="-243408"/>
            <a:ext cx="8424862" cy="1292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defTabSz="457200">
              <a:lnSpc>
                <a:spcPct val="155000"/>
              </a:lnSpc>
            </a:pPr>
            <a:r>
              <a:rPr lang="nl-NL" sz="3600" dirty="0" err="1" smtClean="0">
                <a:solidFill>
                  <a:srgbClr val="105B67"/>
                </a:solidFill>
                <a:latin typeface="Century Gothic"/>
              </a:rPr>
              <a:t>Deep</a:t>
            </a:r>
            <a:r>
              <a:rPr lang="nl-NL" sz="3600" dirty="0" smtClean="0">
                <a:solidFill>
                  <a:srgbClr val="105B67"/>
                </a:solidFill>
                <a:latin typeface="Century Gothic"/>
              </a:rPr>
              <a:t> </a:t>
            </a:r>
            <a:r>
              <a:rPr lang="nl-NL" sz="3600" dirty="0" err="1" smtClean="0">
                <a:solidFill>
                  <a:srgbClr val="105B67"/>
                </a:solidFill>
                <a:latin typeface="Century Gothic"/>
              </a:rPr>
              <a:t>convolutional</a:t>
            </a:r>
            <a:r>
              <a:rPr lang="nl-NL" sz="3600" dirty="0" smtClean="0">
                <a:solidFill>
                  <a:srgbClr val="105B67"/>
                </a:solidFill>
                <a:latin typeface="Century Gothic"/>
              </a:rPr>
              <a:t> </a:t>
            </a:r>
            <a:r>
              <a:rPr lang="nl-NL" sz="3600" dirty="0" err="1" smtClean="0">
                <a:solidFill>
                  <a:srgbClr val="105B67"/>
                </a:solidFill>
                <a:latin typeface="Century Gothic"/>
              </a:rPr>
              <a:t>neural</a:t>
            </a:r>
            <a:r>
              <a:rPr lang="nl-NL" sz="3600" dirty="0" smtClean="0">
                <a:solidFill>
                  <a:srgbClr val="105B67"/>
                </a:solidFill>
                <a:latin typeface="Century Gothic"/>
              </a:rPr>
              <a:t> </a:t>
            </a:r>
            <a:r>
              <a:rPr lang="nl-NL" sz="3600" dirty="0" err="1" smtClean="0">
                <a:solidFill>
                  <a:srgbClr val="105B67"/>
                </a:solidFill>
                <a:latin typeface="Century Gothic"/>
              </a:rPr>
              <a:t>networks</a:t>
            </a:r>
            <a:endParaRPr lang="nl-NL" sz="3600" dirty="0">
              <a:solidFill>
                <a:srgbClr val="105B67"/>
              </a:solidFill>
              <a:latin typeface="Century Gothic"/>
            </a:endParaRPr>
          </a:p>
        </p:txBody>
      </p:sp>
      <p:pic>
        <p:nvPicPr>
          <p:cNvPr id="3" name="Picture 2" descr="tmp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4115"/>
            <a:ext cx="9144000" cy="487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9938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778" y="254000"/>
            <a:ext cx="7525722" cy="104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69" y="1303499"/>
            <a:ext cx="8498185" cy="45455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0BDD187-FACD-7243-9C44-BC292D31D41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6216" y="5949280"/>
            <a:ext cx="2232248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148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B5992-F251-431E-AEC0-DDCED6DA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Online courses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28799" y="1972735"/>
            <a:ext cx="7543801" cy="4023360"/>
          </a:xfrm>
        </p:spPr>
        <p:txBody>
          <a:bodyPr/>
          <a:lstStyle/>
          <a:p>
            <a:pPr marL="454025" indent="-363538">
              <a:buFont typeface="Wingdings" charset="2"/>
              <a:buChar char="§"/>
            </a:pPr>
            <a:r>
              <a:rPr lang="en-GB" b="1" dirty="0" smtClean="0"/>
              <a:t>Statistical Learning</a:t>
            </a:r>
            <a:r>
              <a:rPr lang="en-GB" dirty="0" smtClean="0"/>
              <a:t> (Trevor Hastie, Robert </a:t>
            </a:r>
            <a:r>
              <a:rPr lang="en-GB" dirty="0" err="1" smtClean="0"/>
              <a:t>Tibshirani</a:t>
            </a:r>
            <a:r>
              <a:rPr lang="en-GB" dirty="0" smtClean="0"/>
              <a:t>)</a:t>
            </a:r>
            <a:br>
              <a:rPr lang="en-GB" dirty="0" smtClean="0"/>
            </a:br>
            <a:r>
              <a:rPr lang="en-GB" dirty="0" smtClean="0"/>
              <a:t>Stanford School of Humanities and Sciences</a:t>
            </a:r>
          </a:p>
          <a:p>
            <a:pPr marL="454025" indent="-363538">
              <a:buFont typeface="Wingdings" charset="2"/>
              <a:buChar char="§"/>
            </a:pPr>
            <a:r>
              <a:rPr lang="en-GB" b="1" dirty="0" smtClean="0"/>
              <a:t>Machine Learning </a:t>
            </a:r>
            <a:r>
              <a:rPr lang="en-GB" dirty="0" smtClean="0"/>
              <a:t>(Andrew Ng)</a:t>
            </a:r>
            <a:br>
              <a:rPr lang="en-GB" dirty="0" smtClean="0"/>
            </a:br>
            <a:r>
              <a:rPr lang="en-GB" dirty="0" err="1" smtClean="0"/>
              <a:t>Coursera</a:t>
            </a:r>
            <a:endParaRPr lang="en-GB" dirty="0" smtClean="0"/>
          </a:p>
          <a:p>
            <a:pPr marL="90487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33726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54000"/>
            <a:ext cx="8890000" cy="635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4E3F345-744E-5E43-8B6E-7D8B71809A4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6216" y="5949280"/>
            <a:ext cx="2232248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055630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786323" y="5876934"/>
            <a:ext cx="2108513" cy="7810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pic>
        <p:nvPicPr>
          <p:cNvPr id="6" name="Picture 5" descr="AlphaGo-Lee-Sedol-game-3-game-ove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1" y="3645024"/>
            <a:ext cx="5501119" cy="3096344"/>
          </a:xfrm>
          <a:prstGeom prst="rect">
            <a:avLst/>
          </a:prstGeom>
        </p:spPr>
      </p:pic>
      <p:pic>
        <p:nvPicPr>
          <p:cNvPr id="7" name="Picture 6" descr="nature24270-f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3" y="144016"/>
            <a:ext cx="3709384" cy="3356992"/>
          </a:xfrm>
          <a:prstGeom prst="rect">
            <a:avLst/>
          </a:prstGeom>
        </p:spPr>
      </p:pic>
      <p:pic>
        <p:nvPicPr>
          <p:cNvPr id="5" name="Picture 4" descr="Nature-Go-gam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3397346" cy="4464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4759708"/>
            <a:ext cx="2088232" cy="18376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40352" y="2780928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636463"/>
                </a:solidFill>
                <a:latin typeface="Century Gothic"/>
              </a:rPr>
              <a:t>2016</a:t>
            </a:r>
            <a:endParaRPr lang="en-US" sz="3600" b="1" dirty="0">
              <a:solidFill>
                <a:srgbClr val="636463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32177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g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0968"/>
            <a:ext cx="9144000" cy="2493818"/>
          </a:xfrm>
          <a:prstGeom prst="rect">
            <a:avLst/>
          </a:prstGeom>
        </p:spPr>
      </p:pic>
      <p:pic>
        <p:nvPicPr>
          <p:cNvPr id="4" name="Picture 3" descr="natu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3140968" cy="3140968"/>
          </a:xfrm>
          <a:prstGeom prst="rect">
            <a:avLst/>
          </a:prstGeom>
        </p:spPr>
      </p:pic>
      <p:pic>
        <p:nvPicPr>
          <p:cNvPr id="12" name="Picture 11" descr="nature21056-f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16632"/>
            <a:ext cx="5184576" cy="3041618"/>
          </a:xfrm>
          <a:prstGeom prst="rect">
            <a:avLst/>
          </a:prstGeom>
        </p:spPr>
      </p:pic>
      <p:pic>
        <p:nvPicPr>
          <p:cNvPr id="13" name="Picture 12" descr="nature21056-sf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520" y="5229200"/>
            <a:ext cx="4427984" cy="15055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1520" y="6402814"/>
            <a:ext cx="381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>
                <a:solidFill>
                  <a:srgbClr val="636463"/>
                </a:solidFill>
                <a:latin typeface="Century Gothic"/>
              </a:rPr>
              <a:t>Esteva et al. Nature 2016;542:115-8.</a:t>
            </a:r>
            <a:endParaRPr lang="en-US" sz="1600" dirty="0">
              <a:solidFill>
                <a:srgbClr val="636463"/>
              </a:solidFill>
              <a:latin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0913DAE-34E0-2541-942D-12198D4769DE}"/>
              </a:ext>
            </a:extLst>
          </p:cNvPr>
          <p:cNvSpPr txBox="1"/>
          <p:nvPr/>
        </p:nvSpPr>
        <p:spPr>
          <a:xfrm>
            <a:off x="107504" y="3501008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636463"/>
                </a:solidFill>
                <a:latin typeface="Century Gothic"/>
              </a:rPr>
              <a:t>(n=</a:t>
            </a:r>
            <a:r>
              <a:rPr lang="en-GB" sz="1200" dirty="0">
                <a:solidFill>
                  <a:srgbClr val="636463"/>
                </a:solidFill>
                <a:latin typeface="Century Gothic"/>
              </a:rPr>
              <a:t>129,450)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C6060F0-A298-B448-A815-911EC741E8CA}"/>
              </a:ext>
            </a:extLst>
          </p:cNvPr>
          <p:cNvSpPr txBox="1"/>
          <p:nvPr/>
        </p:nvSpPr>
        <p:spPr>
          <a:xfrm>
            <a:off x="1691680" y="3535124"/>
            <a:ext cx="3096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636463"/>
                </a:solidFill>
                <a:latin typeface="Century Gothic"/>
              </a:rPr>
              <a:t>(pretrained on approximately 1.28m images)</a:t>
            </a:r>
          </a:p>
        </p:txBody>
      </p:sp>
    </p:spTree>
    <p:extLst>
      <p:ext uri="{BB962C8B-B14F-4D97-AF65-F5344CB8AC3E}">
        <p14:creationId xmlns:p14="http://schemas.microsoft.com/office/powerpoint/2010/main" val="102681144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AB_col_white_background.eps">
            <a:extLst>
              <a:ext uri="{FF2B5EF4-FFF2-40B4-BE49-F238E27FC236}">
                <a16:creationId xmlns="" xmlns:a16="http://schemas.microsoft.com/office/drawing/2014/main" id="{DDE3DF68-3807-AD4A-AF9C-0591A3938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2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92100" y="177800"/>
            <a:ext cx="8280400" cy="533400"/>
          </a:xfrm>
        </p:spPr>
        <p:txBody>
          <a:bodyPr/>
          <a:lstStyle/>
          <a:p>
            <a:r>
              <a:rPr lang="en-US" dirty="0" smtClean="0"/>
              <a:t>Neural networks</a:t>
            </a:r>
            <a:endParaRPr lang="en-US" sz="1800" dirty="0"/>
          </a:p>
        </p:txBody>
      </p:sp>
      <p:pic>
        <p:nvPicPr>
          <p:cNvPr id="5" name="Picture 4" descr="tmp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0" y="1340768"/>
            <a:ext cx="8781440" cy="43204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899592" y="5013176"/>
            <a:ext cx="432048" cy="79208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9792" y="1268760"/>
            <a:ext cx="6192688" cy="4137038"/>
          </a:xfrm>
          <a:prstGeom prst="rect">
            <a:avLst/>
          </a:prstGeom>
          <a:solidFill>
            <a:srgbClr val="FFFFFE">
              <a:lumMod val="90000"/>
            </a:srgbClr>
          </a:solidFill>
          <a:effectLst>
            <a:softEdge rad="203200"/>
          </a:effectLst>
        </p:spPr>
        <p:txBody>
          <a:bodyPr wrap="square" lIns="360000" tIns="374400" rIns="360000" bIns="374400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defRPr/>
            </a:pPr>
            <a:r>
              <a:rPr lang="en-US" b="1" kern="0" dirty="0" smtClean="0">
                <a:solidFill>
                  <a:sysClr val="windowText" lastClr="000000"/>
                </a:solidFill>
                <a:latin typeface="Arial"/>
                <a:ea typeface="ＭＳ Ｐゴシック"/>
              </a:rPr>
              <a:t>Strengths: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  <a:defRPr/>
            </a:pPr>
            <a:r>
              <a:rPr lang="en-US" kern="0" dirty="0" smtClean="0">
                <a:solidFill>
                  <a:sysClr val="windowText" lastClr="000000"/>
                </a:solidFill>
                <a:latin typeface="Arial"/>
                <a:ea typeface="ＭＳ Ｐゴシック"/>
              </a:rPr>
              <a:t>Ability to learn relevant patterns in the input data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kern="0" dirty="0">
                <a:solidFill>
                  <a:sysClr val="windowText" lastClr="000000"/>
                </a:solidFill>
                <a:latin typeface="Arial"/>
                <a:ea typeface="ＭＳ Ｐゴシック"/>
              </a:rPr>
              <a:t>Can have multiple (related) output </a:t>
            </a:r>
            <a:r>
              <a:rPr lang="en-US" kern="0" dirty="0" smtClean="0">
                <a:solidFill>
                  <a:sysClr val="windowText" lastClr="000000"/>
                </a:solidFill>
                <a:latin typeface="Arial"/>
                <a:ea typeface="ＭＳ Ｐゴシック"/>
              </a:rPr>
              <a:t>nodes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kern="0" dirty="0" smtClean="0">
                <a:solidFill>
                  <a:sysClr val="windowText" lastClr="000000"/>
                </a:solidFill>
                <a:latin typeface="Arial"/>
                <a:ea typeface="ＭＳ Ｐゴシック"/>
              </a:rPr>
              <a:t>Can </a:t>
            </a:r>
            <a:r>
              <a:rPr lang="en-US" kern="0" dirty="0">
                <a:solidFill>
                  <a:sysClr val="windowText" lastClr="000000"/>
                </a:solidFill>
                <a:latin typeface="Arial"/>
                <a:ea typeface="ＭＳ Ｐゴシック"/>
              </a:rPr>
              <a:t>model nonlinear </a:t>
            </a:r>
            <a:r>
              <a:rPr lang="en-US" kern="0" dirty="0" smtClean="0">
                <a:solidFill>
                  <a:sysClr val="windowText" lastClr="000000"/>
                </a:solidFill>
                <a:latin typeface="Arial"/>
                <a:ea typeface="ＭＳ Ｐゴシック"/>
              </a:rPr>
              <a:t>relationships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>
                <a:solidFill>
                  <a:srgbClr val="000000">
                    <a:lumMod val="50000"/>
                  </a:srgbClr>
                </a:solidFill>
                <a:latin typeface="Arial"/>
                <a:ea typeface="ＭＳ Ｐゴシック"/>
                <a:cs typeface="Arial"/>
              </a:rPr>
              <a:t>Natural ability to model </a:t>
            </a:r>
            <a:r>
              <a:rPr lang="en-US" dirty="0" smtClean="0">
                <a:solidFill>
                  <a:srgbClr val="000000">
                    <a:lumMod val="50000"/>
                  </a:srgbClr>
                </a:solidFill>
                <a:latin typeface="Arial"/>
                <a:ea typeface="ＭＳ Ｐゴシック"/>
                <a:cs typeface="Arial"/>
              </a:rPr>
              <a:t>interactions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dirty="0" smtClean="0">
                <a:solidFill>
                  <a:srgbClr val="000000">
                    <a:lumMod val="50000"/>
                  </a:srgbClr>
                </a:solidFill>
                <a:latin typeface="Arial"/>
                <a:ea typeface="ＭＳ Ｐゴシック"/>
                <a:cs typeface="Arial"/>
              </a:rPr>
              <a:t>Weaknesses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 smtClean="0">
                <a:solidFill>
                  <a:srgbClr val="000000">
                    <a:lumMod val="50000"/>
                  </a:srgbClr>
                </a:solidFill>
                <a:latin typeface="Arial"/>
                <a:ea typeface="ＭＳ Ｐゴシック"/>
                <a:cs typeface="Arial"/>
              </a:rPr>
              <a:t>‘Black box’ character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 smtClean="0">
                <a:solidFill>
                  <a:srgbClr val="000000">
                    <a:lumMod val="50000"/>
                  </a:srgbClr>
                </a:solidFill>
                <a:latin typeface="Arial"/>
                <a:ea typeface="ＭＳ Ｐゴシック"/>
                <a:cs typeface="Arial"/>
              </a:rPr>
              <a:t>Very </a:t>
            </a:r>
            <a:r>
              <a:rPr lang="en-US" dirty="0" smtClean="0">
                <a:solidFill>
                  <a:srgbClr val="000000">
                    <a:lumMod val="50000"/>
                  </a:srgbClr>
                </a:solidFill>
                <a:latin typeface="Arial"/>
                <a:ea typeface="ＭＳ Ｐゴシック"/>
                <a:cs typeface="Arial"/>
              </a:rPr>
              <a:t>“data hungry”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 smtClean="0">
                <a:solidFill>
                  <a:srgbClr val="000000">
                    <a:lumMod val="50000"/>
                  </a:srgbClr>
                </a:solidFill>
                <a:latin typeface="Arial"/>
                <a:ea typeface="ＭＳ Ｐゴシック"/>
                <a:cs typeface="Arial"/>
              </a:rPr>
              <a:t>Computationally </a:t>
            </a:r>
            <a:r>
              <a:rPr lang="en-US" dirty="0" smtClean="0">
                <a:solidFill>
                  <a:srgbClr val="000000">
                    <a:lumMod val="50000"/>
                  </a:srgbClr>
                </a:solidFill>
                <a:latin typeface="Arial"/>
                <a:ea typeface="ＭＳ Ｐゴシック"/>
                <a:cs typeface="Arial"/>
              </a:rPr>
              <a:t>intensive</a:t>
            </a:r>
            <a:endParaRPr lang="en-US" dirty="0" smtClean="0">
              <a:solidFill>
                <a:srgbClr val="000000">
                  <a:lumMod val="50000"/>
                </a:srgbClr>
              </a:solidFill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64408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799" y="1972735"/>
            <a:ext cx="7543801" cy="4023360"/>
          </a:xfrm>
        </p:spPr>
        <p:txBody>
          <a:bodyPr/>
          <a:lstStyle/>
          <a:p>
            <a:pPr marL="363538" indent="-363538">
              <a:buFont typeface="Wingdings" charset="2"/>
              <a:buChar char="ü"/>
            </a:pPr>
            <a:r>
              <a:rPr lang="en-GB" dirty="0" smtClean="0"/>
              <a:t>Introduction</a:t>
            </a:r>
          </a:p>
          <a:p>
            <a:pPr marL="363538" indent="-363538">
              <a:buFont typeface="Wingdings" charset="2"/>
              <a:buChar char="ü"/>
            </a:pPr>
            <a:r>
              <a:rPr lang="en-GB" dirty="0" smtClean="0"/>
              <a:t>Decision trees</a:t>
            </a:r>
          </a:p>
          <a:p>
            <a:pPr marL="363538" indent="-363538">
              <a:buFont typeface="Wingdings" charset="2"/>
              <a:buChar char="ü"/>
            </a:pPr>
            <a:r>
              <a:rPr lang="en-GB" dirty="0" smtClean="0"/>
              <a:t>Random forests</a:t>
            </a:r>
          </a:p>
          <a:p>
            <a:pPr marL="363538" indent="-363538">
              <a:buFont typeface="Wingdings" charset="2"/>
              <a:buChar char="ü"/>
            </a:pPr>
            <a:r>
              <a:rPr lang="en-GB" dirty="0" smtClean="0"/>
              <a:t>Support </a:t>
            </a:r>
            <a:r>
              <a:rPr lang="en-GB" dirty="0" smtClean="0"/>
              <a:t>vector machines</a:t>
            </a:r>
          </a:p>
          <a:p>
            <a:pPr marL="363538" indent="-363538">
              <a:buFont typeface="Wingdings" charset="2"/>
              <a:buChar char="ü"/>
            </a:pPr>
            <a:r>
              <a:rPr lang="en-GB" dirty="0" smtClean="0"/>
              <a:t>Neural networks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GB" b="1" dirty="0">
                <a:solidFill>
                  <a:srgbClr val="BD582C"/>
                </a:solidFill>
              </a:rPr>
              <a:t>Is machine learning better than statistical modelling?</a:t>
            </a:r>
          </a:p>
        </p:txBody>
      </p:sp>
    </p:spTree>
    <p:extLst>
      <p:ext uri="{BB962C8B-B14F-4D97-AF65-F5344CB8AC3E}">
        <p14:creationId xmlns:p14="http://schemas.microsoft.com/office/powerpoint/2010/main" val="2421361114"/>
      </p:ext>
    </p:extLst>
  </p:cSld>
  <p:clrMapOvr>
    <a:masterClrMapping/>
  </p:clrMapOvr>
  <p:transition xmlns:p14="http://schemas.microsoft.com/office/powerpoint/2010/main" spd="slow">
    <p:push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789040"/>
            <a:ext cx="3425088" cy="2996952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169863">
              <a:lnSpc>
                <a:spcPct val="120000"/>
              </a:lnSpc>
              <a:spcBef>
                <a:spcPts val="480"/>
              </a:spcBef>
              <a:tabLst>
                <a:tab pos="360363" algn="l"/>
              </a:tabLst>
            </a:pPr>
            <a:r>
              <a:rPr lang="en-GB" b="1" dirty="0" err="1" smtClean="0">
                <a:solidFill>
                  <a:schemeClr val="bg2">
                    <a:lumMod val="25000"/>
                  </a:schemeClr>
                </a:solidFill>
              </a:rPr>
              <a:t>Medinfo</a:t>
            </a:r>
            <a:r>
              <a:rPr lang="en-GB" b="1" dirty="0" smtClean="0">
                <a:solidFill>
                  <a:schemeClr val="bg2">
                    <a:lumMod val="25000"/>
                  </a:schemeClr>
                </a:solidFill>
              </a:rPr>
              <a:t> offers you a free lunch every day at 13.10.</a:t>
            </a:r>
          </a:p>
          <a:p>
            <a:pPr indent="-169863">
              <a:lnSpc>
                <a:spcPct val="120000"/>
              </a:lnSpc>
              <a:spcBef>
                <a:spcPts val="480"/>
              </a:spcBef>
              <a:tabLst>
                <a:tab pos="360363" algn="l"/>
              </a:tabLst>
            </a:pPr>
            <a:r>
              <a:rPr lang="en-GB" dirty="0" smtClean="0">
                <a:solidFill>
                  <a:schemeClr val="bg2">
                    <a:lumMod val="25000"/>
                  </a:schemeClr>
                </a:solidFill>
              </a:rPr>
              <a:t>In data science, that does not exist.</a:t>
            </a:r>
          </a:p>
          <a:p>
            <a:pPr marL="173037" indent="0">
              <a:lnSpc>
                <a:spcPct val="120000"/>
              </a:lnSpc>
              <a:spcBef>
                <a:spcPts val="480"/>
              </a:spcBef>
              <a:buNone/>
              <a:tabLst>
                <a:tab pos="360363" algn="l"/>
              </a:tabLst>
            </a:pPr>
            <a:endParaRPr lang="en-GB" dirty="0" smtClean="0">
              <a:solidFill>
                <a:schemeClr val="bg2">
                  <a:lumMod val="25000"/>
                </a:schemeClr>
              </a:solidFill>
            </a:endParaRPr>
          </a:p>
          <a:p>
            <a:pPr indent="-169863">
              <a:lnSpc>
                <a:spcPct val="120000"/>
              </a:lnSpc>
              <a:spcBef>
                <a:spcPts val="480"/>
              </a:spcBef>
              <a:tabLst>
                <a:tab pos="360363" algn="l"/>
              </a:tabLst>
            </a:pPr>
            <a:r>
              <a:rPr lang="en-GB" dirty="0" smtClean="0">
                <a:solidFill>
                  <a:schemeClr val="bg2">
                    <a:lumMod val="25000"/>
                  </a:schemeClr>
                </a:solidFill>
              </a:rPr>
              <a:t>Each modelling method makes certain assumptions.</a:t>
            </a:r>
          </a:p>
          <a:p>
            <a:pPr indent="-169863">
              <a:lnSpc>
                <a:spcPct val="120000"/>
              </a:lnSpc>
              <a:spcBef>
                <a:spcPts val="480"/>
              </a:spcBef>
              <a:tabLst>
                <a:tab pos="360363" algn="l"/>
              </a:tabLst>
            </a:pPr>
            <a:r>
              <a:rPr lang="en-GB" dirty="0" smtClean="0">
                <a:solidFill>
                  <a:schemeClr val="bg2">
                    <a:lumMod val="25000"/>
                  </a:schemeClr>
                </a:solidFill>
              </a:rPr>
              <a:t>Assumptions that work well in one domain may break down in another.</a:t>
            </a:r>
          </a:p>
          <a:p>
            <a:pPr indent="-169863">
              <a:lnSpc>
                <a:spcPct val="120000"/>
              </a:lnSpc>
              <a:spcBef>
                <a:spcPts val="480"/>
              </a:spcBef>
              <a:tabLst>
                <a:tab pos="360363" algn="l"/>
              </a:tabLst>
            </a:pPr>
            <a:r>
              <a:rPr lang="en-GB" dirty="0" smtClean="0">
                <a:solidFill>
                  <a:schemeClr val="bg2">
                    <a:lumMod val="25000"/>
                  </a:schemeClr>
                </a:solidFill>
              </a:rPr>
              <a:t>So, </a:t>
            </a:r>
            <a:r>
              <a:rPr lang="en-GB" b="1" dirty="0" smtClean="0">
                <a:solidFill>
                  <a:srgbClr val="000090"/>
                </a:solidFill>
              </a:rPr>
              <a:t>there is no single modelling method </a:t>
            </a:r>
            <a:br>
              <a:rPr lang="en-GB" b="1" dirty="0" smtClean="0">
                <a:solidFill>
                  <a:srgbClr val="000090"/>
                </a:solidFill>
              </a:rPr>
            </a:br>
            <a:r>
              <a:rPr lang="en-GB" b="1" dirty="0" smtClean="0">
                <a:solidFill>
                  <a:srgbClr val="000090"/>
                </a:solidFill>
              </a:rPr>
              <a:t>that works best for all problems</a:t>
            </a:r>
            <a:r>
              <a:rPr lang="en-GB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indent="-169863">
              <a:lnSpc>
                <a:spcPct val="120000"/>
              </a:lnSpc>
              <a:spcBef>
                <a:spcPts val="480"/>
              </a:spcBef>
              <a:tabLst>
                <a:tab pos="360363" algn="l"/>
              </a:tabLst>
            </a:pPr>
            <a:endParaRPr lang="en-GB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544" y="264576"/>
            <a:ext cx="8229600" cy="868958"/>
          </a:xfrm>
        </p:spPr>
        <p:txBody>
          <a:bodyPr>
            <a:normAutofit/>
          </a:bodyPr>
          <a:lstStyle/>
          <a:p>
            <a:r>
              <a:rPr lang="en-GB" sz="3400" b="0" dirty="0" smtClean="0">
                <a:solidFill>
                  <a:srgbClr val="105B67"/>
                </a:solidFill>
              </a:rPr>
              <a:t>“No free lunch” theorem</a:t>
            </a:r>
            <a:endParaRPr lang="en-GB" sz="3400" b="0" dirty="0">
              <a:solidFill>
                <a:srgbClr val="105B67"/>
              </a:solidFill>
            </a:endParaRPr>
          </a:p>
        </p:txBody>
      </p:sp>
      <p:pic>
        <p:nvPicPr>
          <p:cNvPr id="8" name="Picture 2" descr="TAB_col_white_background.eps">
            <a:extLst>
              <a:ext uri="{FF2B5EF4-FFF2-40B4-BE49-F238E27FC236}">
                <a16:creationId xmlns="" xmlns:a16="http://schemas.microsoft.com/office/drawing/2014/main" id="{C8EDF8E5-CB33-1C41-AAC4-1F3BA384E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80" y="260648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493077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949280"/>
            <a:ext cx="2232248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7" name="Picture 2" descr="TAB_col_white_background.eps">
            <a:extLst>
              <a:ext uri="{FF2B5EF4-FFF2-40B4-BE49-F238E27FC236}">
                <a16:creationId xmlns="" xmlns:a16="http://schemas.microsoft.com/office/drawing/2014/main" id="{DDE3DF68-3807-AD4A-AF9C-0591A3938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80" y="260648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Stylianou BURNS2015 - Mortality risk prediction in burn injury. Comparison of logistic regression with ML approache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16" b="27561"/>
          <a:stretch/>
        </p:blipFill>
        <p:spPr>
          <a:xfrm>
            <a:off x="107504" y="116632"/>
            <a:ext cx="9055967" cy="655272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95536" y="6021288"/>
            <a:ext cx="23042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rgbClr val="DDDEDD">
                    <a:lumMod val="25000"/>
                  </a:srgbClr>
                </a:solidFill>
                <a:latin typeface="Century Gothic"/>
              </a:rPr>
              <a:t>Stylianou</a:t>
            </a:r>
            <a:r>
              <a:rPr lang="fr-FR" sz="1600" dirty="0">
                <a:solidFill>
                  <a:srgbClr val="DDDEDD">
                    <a:lumMod val="25000"/>
                  </a:srgbClr>
                </a:solidFill>
                <a:latin typeface="Century Gothic"/>
              </a:rPr>
              <a:t> et al., Burns 2015;41:925-934.</a:t>
            </a:r>
            <a:endParaRPr lang="en-US" sz="1600" dirty="0">
              <a:solidFill>
                <a:srgbClr val="DDDEDD">
                  <a:lumMod val="25000"/>
                </a:srgb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580520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949280"/>
            <a:ext cx="2232248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" name="Picture 3" descr="Taylor PONE2018 - Predicting urinary tract infections in the emergency department with ML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6" t="9991" b="70435"/>
          <a:stretch/>
        </p:blipFill>
        <p:spPr>
          <a:xfrm>
            <a:off x="179511" y="243935"/>
            <a:ext cx="4573972" cy="1673506"/>
          </a:xfrm>
          <a:prstGeom prst="rect">
            <a:avLst/>
          </a:prstGeom>
        </p:spPr>
      </p:pic>
      <p:pic>
        <p:nvPicPr>
          <p:cNvPr id="8" name="Picture 7" descr="Taylor PONE2018 - Predicting urinary tract infections in the emergency department with ML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6" t="35872" b="22838"/>
          <a:stretch/>
        </p:blipFill>
        <p:spPr>
          <a:xfrm>
            <a:off x="182989" y="1843070"/>
            <a:ext cx="4573972" cy="3530146"/>
          </a:xfrm>
          <a:prstGeom prst="rect">
            <a:avLst/>
          </a:prstGeom>
        </p:spPr>
      </p:pic>
      <p:pic>
        <p:nvPicPr>
          <p:cNvPr id="9" name="Picture 8" descr="Taylor PONE2018 - Predicting urinary tract infections in the emergency department with ML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3" t="7311" b="71977"/>
          <a:stretch/>
        </p:blipFill>
        <p:spPr>
          <a:xfrm>
            <a:off x="4499992" y="3674422"/>
            <a:ext cx="4696391" cy="1770802"/>
          </a:xfrm>
          <a:prstGeom prst="rect">
            <a:avLst/>
          </a:prstGeom>
        </p:spPr>
      </p:pic>
      <p:pic>
        <p:nvPicPr>
          <p:cNvPr id="10" name="Picture 9" descr="Taylor PONE2018 - Predicting urinary tract infections in the emergency department with ML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6" t="75611" b="7645"/>
          <a:stretch/>
        </p:blipFill>
        <p:spPr>
          <a:xfrm>
            <a:off x="4622127" y="2603950"/>
            <a:ext cx="4573972" cy="1431551"/>
          </a:xfrm>
          <a:prstGeom prst="rect">
            <a:avLst/>
          </a:prstGeom>
        </p:spPr>
      </p:pic>
      <p:pic>
        <p:nvPicPr>
          <p:cNvPr id="11" name="Picture 2" descr="TAB_col_white_background.eps">
            <a:extLst>
              <a:ext uri="{FF2B5EF4-FFF2-40B4-BE49-F238E27FC236}">
                <a16:creationId xmlns="" xmlns:a16="http://schemas.microsoft.com/office/drawing/2014/main" id="{DDE3DF68-3807-AD4A-AF9C-0591A39388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80" y="260648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11560" y="6237312"/>
            <a:ext cx="5688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>
                <a:solidFill>
                  <a:srgbClr val="DDDEDD">
                    <a:lumMod val="25000"/>
                  </a:srgbClr>
                </a:solidFill>
                <a:latin typeface="Century Gothic"/>
              </a:rPr>
              <a:t>Taylor et al., </a:t>
            </a:r>
            <a:r>
              <a:rPr lang="nb-NO" sz="1600" dirty="0" err="1">
                <a:solidFill>
                  <a:srgbClr val="DDDEDD">
                    <a:lumMod val="25000"/>
                  </a:srgbClr>
                </a:solidFill>
                <a:latin typeface="Century Gothic"/>
              </a:rPr>
              <a:t>PLoS</a:t>
            </a:r>
            <a:r>
              <a:rPr lang="nb-NO" sz="1600" dirty="0">
                <a:solidFill>
                  <a:srgbClr val="DDDEDD">
                    <a:lumMod val="25000"/>
                  </a:srgbClr>
                </a:solidFill>
                <a:latin typeface="Century Gothic"/>
              </a:rPr>
              <a:t> ONE 2018;13(3): e0194085.</a:t>
            </a:r>
            <a:endParaRPr lang="en-US" sz="1600" dirty="0">
              <a:solidFill>
                <a:srgbClr val="DDDEDD">
                  <a:lumMod val="25000"/>
                </a:srgb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589744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AB_col_white_background.eps">
            <a:extLst>
              <a:ext uri="{FF2B5EF4-FFF2-40B4-BE49-F238E27FC236}">
                <a16:creationId xmlns="" xmlns:a16="http://schemas.microsoft.com/office/drawing/2014/main" id="{DDE3DF68-3807-AD4A-AF9C-0591A3938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80" y="260648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949280"/>
            <a:ext cx="2232248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" name="Picture 1" descr="Christodoulo JCE2019 - A systematic review shows no performance benefit of ML over logistic regression for CPM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5" b="30552"/>
          <a:stretch/>
        </p:blipFill>
        <p:spPr>
          <a:xfrm>
            <a:off x="35496" y="260648"/>
            <a:ext cx="9180512" cy="638028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611560" y="6330806"/>
            <a:ext cx="5688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DDDEDD">
                    <a:lumMod val="25000"/>
                  </a:srgbClr>
                </a:solidFill>
                <a:latin typeface="Century Gothic"/>
              </a:rPr>
              <a:t>Christodoulou</a:t>
            </a:r>
            <a:r>
              <a:rPr lang="fr-FR" sz="1600" dirty="0" smtClean="0">
                <a:solidFill>
                  <a:srgbClr val="DDDEDD">
                    <a:lumMod val="25000"/>
                  </a:srgbClr>
                </a:solidFill>
                <a:latin typeface="Century Gothic"/>
              </a:rPr>
              <a:t> et al., </a:t>
            </a:r>
            <a:r>
              <a:rPr lang="fr-FR" sz="1600" dirty="0">
                <a:solidFill>
                  <a:srgbClr val="DDDEDD">
                    <a:lumMod val="25000"/>
                  </a:srgbClr>
                </a:solidFill>
                <a:latin typeface="Century Gothic"/>
              </a:rPr>
              <a:t>J Clin </a:t>
            </a:r>
            <a:r>
              <a:rPr lang="fr-FR" sz="1600" dirty="0" err="1">
                <a:solidFill>
                  <a:srgbClr val="DDDEDD">
                    <a:lumMod val="25000"/>
                  </a:srgbClr>
                </a:solidFill>
                <a:latin typeface="Century Gothic"/>
              </a:rPr>
              <a:t>Epidemiol</a:t>
            </a:r>
            <a:r>
              <a:rPr lang="fr-FR" sz="1600" dirty="0">
                <a:solidFill>
                  <a:srgbClr val="DDDEDD">
                    <a:lumMod val="25000"/>
                  </a:srgbClr>
                </a:solidFill>
                <a:latin typeface="Century Gothic"/>
              </a:rPr>
              <a:t> 2019;110:12-</a:t>
            </a:r>
            <a:r>
              <a:rPr lang="fr-FR" sz="1600" dirty="0" smtClean="0">
                <a:solidFill>
                  <a:srgbClr val="DDDEDD">
                    <a:lumMod val="25000"/>
                  </a:srgbClr>
                </a:solidFill>
                <a:latin typeface="Century Gothic"/>
              </a:rPr>
              <a:t>22.</a:t>
            </a:r>
            <a:endParaRPr lang="en-US" sz="1600" dirty="0">
              <a:solidFill>
                <a:srgbClr val="DDDEDD">
                  <a:lumMod val="25000"/>
                </a:srgb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445076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109" y="286604"/>
            <a:ext cx="5819313" cy="1450757"/>
          </a:xfrm>
        </p:spPr>
        <p:txBody>
          <a:bodyPr>
            <a:normAutofit/>
          </a:bodyPr>
          <a:lstStyle/>
          <a:p>
            <a:r>
              <a:rPr lang="en-GB" sz="4400" dirty="0" smtClean="0"/>
              <a:t>So, when to use what?</a:t>
            </a:r>
            <a:endParaRPr lang="en-GB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519" y="1972735"/>
            <a:ext cx="7543801" cy="4023360"/>
          </a:xfrm>
        </p:spPr>
        <p:txBody>
          <a:bodyPr>
            <a:noAutofit/>
          </a:bodyPr>
          <a:lstStyle/>
          <a:p>
            <a:pPr marL="454025" indent="-363538">
              <a:spcBef>
                <a:spcPts val="800"/>
              </a:spcBef>
              <a:buFont typeface="Wingdings" charset="2"/>
              <a:buChar char="§"/>
            </a:pPr>
            <a:r>
              <a:rPr lang="en-GB" dirty="0" smtClean="0"/>
              <a:t>Decision trees are </a:t>
            </a:r>
            <a:r>
              <a:rPr lang="en-GB" dirty="0" smtClean="0">
                <a:solidFill>
                  <a:schemeClr val="accent2"/>
                </a:solidFill>
              </a:rPr>
              <a:t>not competitive </a:t>
            </a:r>
            <a:r>
              <a:rPr lang="en-GB" dirty="0" smtClean="0"/>
              <a:t>in terms of performance</a:t>
            </a:r>
          </a:p>
          <a:p>
            <a:pPr marL="454025" indent="-363538">
              <a:spcBef>
                <a:spcPts val="800"/>
              </a:spcBef>
              <a:buFont typeface="Wingdings" charset="2"/>
              <a:buChar char="§"/>
            </a:pPr>
            <a:r>
              <a:rPr lang="en-GB" dirty="0" smtClean="0"/>
              <a:t>Random forests, support vector machines and neural networks are all </a:t>
            </a:r>
            <a:r>
              <a:rPr lang="en-GB" dirty="0" smtClean="0">
                <a:solidFill>
                  <a:schemeClr val="accent2"/>
                </a:solidFill>
              </a:rPr>
              <a:t>state-of-the-art </a:t>
            </a:r>
            <a:r>
              <a:rPr lang="en-GB" dirty="0" smtClean="0"/>
              <a:t>machine learning methods</a:t>
            </a:r>
          </a:p>
          <a:p>
            <a:pPr marL="454025" indent="-363538">
              <a:spcBef>
                <a:spcPts val="800"/>
              </a:spcBef>
              <a:buFont typeface="Wingdings" charset="2"/>
              <a:buChar char="§"/>
            </a:pPr>
            <a:r>
              <a:rPr lang="en-GB" dirty="0" smtClean="0"/>
              <a:t>Random </a:t>
            </a:r>
            <a:r>
              <a:rPr lang="en-GB" dirty="0" smtClean="0"/>
              <a:t>forests can easily handle </a:t>
            </a:r>
            <a:r>
              <a:rPr lang="en-GB" dirty="0" smtClean="0">
                <a:solidFill>
                  <a:srgbClr val="BD582C"/>
                </a:solidFill>
              </a:rPr>
              <a:t>categorical predictor </a:t>
            </a:r>
            <a:r>
              <a:rPr lang="en-GB" dirty="0" smtClean="0"/>
              <a:t>variables, model </a:t>
            </a:r>
            <a:r>
              <a:rPr lang="en-GB" dirty="0" smtClean="0">
                <a:solidFill>
                  <a:srgbClr val="BD582C"/>
                </a:solidFill>
              </a:rPr>
              <a:t>interactions</a:t>
            </a:r>
            <a:r>
              <a:rPr lang="en-GB" dirty="0" smtClean="0"/>
              <a:t>, </a:t>
            </a:r>
            <a:r>
              <a:rPr lang="en-GB" dirty="0" smtClean="0"/>
              <a:t>and make predictions for </a:t>
            </a:r>
            <a:r>
              <a:rPr lang="en-GB" dirty="0" smtClean="0">
                <a:solidFill>
                  <a:srgbClr val="BD582C"/>
                </a:solidFill>
              </a:rPr>
              <a:t>&gt;2 outcomes classes</a:t>
            </a:r>
          </a:p>
          <a:p>
            <a:pPr marL="454025" indent="-363538">
              <a:spcBef>
                <a:spcPts val="800"/>
              </a:spcBef>
              <a:buFont typeface="Wingdings" charset="2"/>
              <a:buChar char="§"/>
            </a:pPr>
            <a:r>
              <a:rPr lang="en-GB" dirty="0" smtClean="0"/>
              <a:t>Support </a:t>
            </a:r>
            <a:r>
              <a:rPr lang="en-GB" dirty="0" smtClean="0"/>
              <a:t>vector machines are superior when classes are (nearly) </a:t>
            </a:r>
            <a:r>
              <a:rPr lang="en-GB" dirty="0" smtClean="0">
                <a:solidFill>
                  <a:schemeClr val="accent2"/>
                </a:solidFill>
              </a:rPr>
              <a:t>separable</a:t>
            </a:r>
            <a:r>
              <a:rPr lang="en-GB" dirty="0" smtClean="0"/>
              <a:t>, but not good for </a:t>
            </a:r>
            <a:r>
              <a:rPr lang="en-GB" dirty="0" smtClean="0">
                <a:solidFill>
                  <a:srgbClr val="BD582C"/>
                </a:solidFill>
              </a:rPr>
              <a:t>estimating probabilities </a:t>
            </a:r>
            <a:r>
              <a:rPr lang="en-GB" dirty="0" smtClean="0"/>
              <a:t>(risk prediction)</a:t>
            </a:r>
          </a:p>
          <a:p>
            <a:pPr marL="454025" indent="-363538">
              <a:spcBef>
                <a:spcPts val="800"/>
              </a:spcBef>
              <a:buFont typeface="Wingdings" charset="2"/>
              <a:buChar char="§"/>
            </a:pPr>
            <a:r>
              <a:rPr lang="en-GB" dirty="0" smtClean="0"/>
              <a:t>Neural networks are superior for </a:t>
            </a:r>
            <a:r>
              <a:rPr lang="en-GB" dirty="0" smtClean="0">
                <a:solidFill>
                  <a:srgbClr val="BD582C"/>
                </a:solidFill>
              </a:rPr>
              <a:t>poorly structured input spaces </a:t>
            </a:r>
            <a:r>
              <a:rPr lang="en-GB" dirty="0" smtClean="0"/>
              <a:t>(e.g. text, images) but </a:t>
            </a:r>
            <a:r>
              <a:rPr lang="en-GB" dirty="0" smtClean="0"/>
              <a:t>computationally </a:t>
            </a:r>
            <a:r>
              <a:rPr lang="en-GB" dirty="0" smtClean="0"/>
              <a:t>intensive and </a:t>
            </a:r>
            <a:r>
              <a:rPr lang="en-GB" dirty="0" smtClean="0"/>
              <a:t>data </a:t>
            </a:r>
            <a:r>
              <a:rPr lang="en-GB" dirty="0" smtClean="0"/>
              <a:t>hungry</a:t>
            </a:r>
          </a:p>
          <a:p>
            <a:pPr marL="454025" indent="-363538">
              <a:spcBef>
                <a:spcPts val="800"/>
              </a:spcBef>
              <a:buFont typeface="Wingdings" charset="2"/>
              <a:buChar char="§"/>
            </a:pPr>
            <a:r>
              <a:rPr lang="en-GB" dirty="0" smtClean="0"/>
              <a:t>For risk prediction, m</a:t>
            </a:r>
            <a:r>
              <a:rPr lang="en-GB" dirty="0" smtClean="0"/>
              <a:t>ethods that are rooted in </a:t>
            </a:r>
            <a:r>
              <a:rPr lang="en-GB" dirty="0" smtClean="0">
                <a:solidFill>
                  <a:srgbClr val="BD582C"/>
                </a:solidFill>
              </a:rPr>
              <a:t>regression</a:t>
            </a:r>
            <a:r>
              <a:rPr lang="en-GB" dirty="0" smtClean="0"/>
              <a:t> are always </a:t>
            </a:r>
            <a:r>
              <a:rPr lang="en-GB" dirty="0"/>
              <a:t>preferable for highly </a:t>
            </a:r>
            <a:r>
              <a:rPr lang="en-GB" dirty="0">
                <a:solidFill>
                  <a:srgbClr val="BD582C"/>
                </a:solidFill>
              </a:rPr>
              <a:t>unbalanced</a:t>
            </a:r>
            <a:r>
              <a:rPr lang="en-GB" dirty="0"/>
              <a:t> outcome distributions</a:t>
            </a:r>
          </a:p>
          <a:p>
            <a:pPr marL="90487" indent="0">
              <a:spcBef>
                <a:spcPts val="800"/>
              </a:spcBef>
              <a:buNone/>
            </a:pPr>
            <a:endParaRPr lang="en-GB" dirty="0" smtClean="0"/>
          </a:p>
          <a:p>
            <a:pPr marL="454025" indent="-363538">
              <a:spcBef>
                <a:spcPts val="800"/>
              </a:spcBef>
              <a:buFont typeface="Wingdings" charset="2"/>
              <a:buChar char="§"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696545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53F551-9B37-4CD9-94E1-32C94670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803CD57-A1A9-454C-B893-F86B1D22B8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919" y="1828799"/>
            <a:ext cx="6725505" cy="445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887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799" y="1972735"/>
            <a:ext cx="7543801" cy="4023360"/>
          </a:xfrm>
        </p:spPr>
        <p:txBody>
          <a:bodyPr/>
          <a:lstStyle/>
          <a:p>
            <a:pPr marL="363538" indent="-363538">
              <a:buFont typeface="Wingdings" charset="2"/>
              <a:buChar char="ü"/>
            </a:pPr>
            <a:r>
              <a:rPr lang="en-GB" dirty="0" smtClean="0"/>
              <a:t>Introduction</a:t>
            </a:r>
          </a:p>
          <a:p>
            <a:pPr marL="363538" indent="-363538">
              <a:buFont typeface="Wingdings" charset="2"/>
              <a:buChar char="ü"/>
            </a:pPr>
            <a:r>
              <a:rPr lang="en-GB" dirty="0" smtClean="0"/>
              <a:t>Decision trees</a:t>
            </a:r>
          </a:p>
          <a:p>
            <a:pPr marL="363538" indent="-363538">
              <a:buFont typeface="Wingdings" charset="2"/>
              <a:buChar char="ü"/>
            </a:pPr>
            <a:r>
              <a:rPr lang="en-GB" dirty="0" smtClean="0"/>
              <a:t>Random forests</a:t>
            </a:r>
          </a:p>
          <a:p>
            <a:pPr marL="363538" indent="-363538">
              <a:buFont typeface="Wingdings" charset="2"/>
              <a:buChar char="ü"/>
            </a:pPr>
            <a:r>
              <a:rPr lang="en-GB" dirty="0" smtClean="0"/>
              <a:t>Support </a:t>
            </a:r>
            <a:r>
              <a:rPr lang="en-GB" dirty="0" smtClean="0"/>
              <a:t>vector machines</a:t>
            </a:r>
          </a:p>
          <a:p>
            <a:pPr marL="363538" indent="-363538">
              <a:buFont typeface="Wingdings" charset="2"/>
              <a:buChar char="ü"/>
            </a:pPr>
            <a:r>
              <a:rPr lang="en-GB" dirty="0" smtClean="0"/>
              <a:t>Neural networks</a:t>
            </a:r>
          </a:p>
          <a:p>
            <a:pPr marL="363538" indent="-363538">
              <a:buFont typeface="Wingdings" charset="2"/>
              <a:buChar char="ü"/>
            </a:pPr>
            <a:r>
              <a:rPr lang="en-GB" dirty="0">
                <a:solidFill>
                  <a:srgbClr val="404040"/>
                </a:solidFill>
              </a:rPr>
              <a:t>Is machine learning better than statistical modelling?</a:t>
            </a:r>
          </a:p>
        </p:txBody>
      </p:sp>
    </p:spTree>
    <p:extLst>
      <p:ext uri="{BB962C8B-B14F-4D97-AF65-F5344CB8AC3E}">
        <p14:creationId xmlns:p14="http://schemas.microsoft.com/office/powerpoint/2010/main" val="2029333680"/>
      </p:ext>
    </p:extLst>
  </p:cSld>
  <p:clrMapOvr>
    <a:masterClrMapping/>
  </p:clrMapOvr>
  <p:transition xmlns:p14="http://schemas.microsoft.com/office/powerpoint/2010/main" spd="slow">
    <p:push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109" y="286604"/>
            <a:ext cx="5819313" cy="1450757"/>
          </a:xfrm>
        </p:spPr>
        <p:txBody>
          <a:bodyPr>
            <a:normAutofit/>
          </a:bodyPr>
          <a:lstStyle/>
          <a:p>
            <a:r>
              <a:rPr lang="en-GB" sz="4400" dirty="0" smtClean="0"/>
              <a:t>Summary: </a:t>
            </a:r>
            <a:br>
              <a:rPr lang="en-GB" sz="4400" dirty="0" smtClean="0"/>
            </a:br>
            <a:r>
              <a:rPr lang="en-GB" sz="4400" dirty="0" smtClean="0"/>
              <a:t>Machine Learning</a:t>
            </a:r>
            <a:endParaRPr lang="en-GB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519" y="1972735"/>
            <a:ext cx="7543801" cy="4023360"/>
          </a:xfrm>
        </p:spPr>
        <p:txBody>
          <a:bodyPr>
            <a:noAutofit/>
          </a:bodyPr>
          <a:lstStyle/>
          <a:p>
            <a:pPr marL="454025" indent="-363538">
              <a:spcBef>
                <a:spcPts val="800"/>
              </a:spcBef>
              <a:buFont typeface="Wingdings" charset="2"/>
              <a:buChar char="§"/>
            </a:pPr>
            <a:r>
              <a:rPr lang="en-GB" dirty="0">
                <a:solidFill>
                  <a:schemeClr val="accent2"/>
                </a:solidFill>
              </a:rPr>
              <a:t>Machine Learning </a:t>
            </a:r>
            <a:r>
              <a:rPr lang="en-GB" dirty="0"/>
              <a:t>is a subfield of AI focusing on automated learning of tasks from data</a:t>
            </a:r>
          </a:p>
          <a:p>
            <a:pPr marL="454025" indent="-363538">
              <a:spcBef>
                <a:spcPts val="800"/>
              </a:spcBef>
              <a:buFont typeface="Wingdings" charset="2"/>
              <a:buChar char="§"/>
            </a:pPr>
            <a:r>
              <a:rPr lang="en-GB" dirty="0"/>
              <a:t>There exists a </a:t>
            </a:r>
            <a:r>
              <a:rPr lang="en-GB" dirty="0">
                <a:solidFill>
                  <a:srgbClr val="BD582C"/>
                </a:solidFill>
              </a:rPr>
              <a:t>broad array </a:t>
            </a:r>
            <a:r>
              <a:rPr lang="en-GB" dirty="0"/>
              <a:t>of ML methods, each with their own strengths and </a:t>
            </a:r>
            <a:r>
              <a:rPr lang="en-GB" dirty="0" smtClean="0"/>
              <a:t>weaknesses</a:t>
            </a:r>
          </a:p>
          <a:p>
            <a:pPr marL="454025" indent="-363538">
              <a:spcBef>
                <a:spcPts val="800"/>
              </a:spcBef>
              <a:buFont typeface="Wingdings" charset="2"/>
              <a:buChar char="§"/>
            </a:pPr>
            <a:r>
              <a:rPr lang="en-GB" dirty="0"/>
              <a:t>It makes sense to consider statistical modelling and ML as one field (</a:t>
            </a:r>
            <a:r>
              <a:rPr lang="en-GB" dirty="0">
                <a:solidFill>
                  <a:srgbClr val="BD582C"/>
                </a:solidFill>
              </a:rPr>
              <a:t>statistical learning</a:t>
            </a:r>
            <a:r>
              <a:rPr lang="en-GB" dirty="0"/>
              <a:t>)</a:t>
            </a:r>
          </a:p>
          <a:p>
            <a:pPr marL="454025" indent="-363538">
              <a:spcBef>
                <a:spcPts val="800"/>
              </a:spcBef>
              <a:buFont typeface="Wingdings" charset="2"/>
              <a:buChar char="§"/>
            </a:pPr>
            <a:r>
              <a:rPr lang="en-GB" dirty="0" smtClean="0"/>
              <a:t>Random </a:t>
            </a:r>
            <a:r>
              <a:rPr lang="en-GB" dirty="0"/>
              <a:t>forests, </a:t>
            </a:r>
            <a:r>
              <a:rPr lang="en-GB" dirty="0" smtClean="0"/>
              <a:t>SVMs and (deep) neural </a:t>
            </a:r>
            <a:r>
              <a:rPr lang="en-GB" dirty="0"/>
              <a:t>networks have the potential to learn </a:t>
            </a:r>
            <a:r>
              <a:rPr lang="en-GB" dirty="0">
                <a:solidFill>
                  <a:srgbClr val="BD582C"/>
                </a:solidFill>
              </a:rPr>
              <a:t>very complex functions </a:t>
            </a:r>
            <a:r>
              <a:rPr lang="en-GB" dirty="0"/>
              <a:t>from </a:t>
            </a:r>
            <a:r>
              <a:rPr lang="en-GB" dirty="0" smtClean="0"/>
              <a:t>data</a:t>
            </a:r>
          </a:p>
          <a:p>
            <a:pPr marL="454025" indent="-363538">
              <a:spcBef>
                <a:spcPts val="800"/>
              </a:spcBef>
              <a:buFont typeface="Wingdings" charset="2"/>
              <a:buChar char="§"/>
            </a:pPr>
            <a:r>
              <a:rPr lang="en-GB" dirty="0" smtClean="0"/>
              <a:t>They all have a ‘</a:t>
            </a:r>
            <a:r>
              <a:rPr lang="en-GB" dirty="0" smtClean="0">
                <a:solidFill>
                  <a:schemeClr val="accent2"/>
                </a:solidFill>
              </a:rPr>
              <a:t>black box</a:t>
            </a:r>
            <a:r>
              <a:rPr lang="en-GB" dirty="0" smtClean="0"/>
              <a:t>’ character</a:t>
            </a:r>
            <a:endParaRPr lang="en-GB" dirty="0"/>
          </a:p>
          <a:p>
            <a:pPr marL="454025" indent="-363538">
              <a:spcBef>
                <a:spcPts val="800"/>
              </a:spcBef>
              <a:buFont typeface="Wingdings" charset="2"/>
              <a:buChar char="§"/>
            </a:pPr>
            <a:r>
              <a:rPr lang="en-GB" dirty="0" smtClean="0"/>
              <a:t>There are </a:t>
            </a:r>
            <a:r>
              <a:rPr lang="en-GB" dirty="0" smtClean="0">
                <a:solidFill>
                  <a:srgbClr val="BD582C"/>
                </a:solidFill>
              </a:rPr>
              <a:t>no </a:t>
            </a:r>
            <a:r>
              <a:rPr lang="en-GB" dirty="0">
                <a:solidFill>
                  <a:srgbClr val="BD582C"/>
                </a:solidFill>
              </a:rPr>
              <a:t>huge performance differences </a:t>
            </a:r>
            <a:r>
              <a:rPr lang="en-GB" dirty="0" smtClean="0"/>
              <a:t>between “machine learning” and “statistical modelling” for risk prediction in health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987703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B5992-F251-431E-AEC0-DDCED6D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320" y="286604"/>
            <a:ext cx="5558782" cy="1450757"/>
          </a:xfrm>
        </p:spPr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81A603-98FE-4C80-B5E7-E1F0E2814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800" dirty="0" smtClean="0"/>
              <a:t>Hastie</a:t>
            </a:r>
            <a:r>
              <a:rPr lang="en-GB" sz="1800" dirty="0"/>
              <a:t>, </a:t>
            </a:r>
            <a:r>
              <a:rPr lang="en-GB" sz="1800" dirty="0" err="1"/>
              <a:t>Tibshirani</a:t>
            </a:r>
            <a:r>
              <a:rPr lang="en-GB" sz="1800" dirty="0"/>
              <a:t>, Friedman. The Elements of Statistical Learning. </a:t>
            </a: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Springer</a:t>
            </a:r>
            <a:r>
              <a:rPr lang="en-GB" sz="1800" dirty="0"/>
              <a:t>, 2009.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James, Witten, Hastie, </a:t>
            </a:r>
            <a:r>
              <a:rPr lang="en-GB" sz="1800" dirty="0" err="1"/>
              <a:t>Tibshirani</a:t>
            </a:r>
            <a:r>
              <a:rPr lang="en-GB" sz="1800" dirty="0"/>
              <a:t>. An Introduction to Statistical Learning. Springer, 2013.</a:t>
            </a:r>
          </a:p>
          <a:p>
            <a:pPr>
              <a:lnSpc>
                <a:spcPct val="100000"/>
              </a:lnSpc>
            </a:pPr>
            <a:r>
              <a:rPr lang="en-GB" sz="1800" dirty="0" err="1"/>
              <a:t>Alpaydin</a:t>
            </a:r>
            <a:r>
              <a:rPr lang="en-GB" sz="1800" dirty="0"/>
              <a:t>. Introduction to Machine Learning.  MIT Press, 2014</a:t>
            </a:r>
            <a:r>
              <a:rPr lang="en-GB" sz="180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GB" sz="1800" dirty="0" err="1"/>
              <a:t>Bronner</a:t>
            </a:r>
            <a:r>
              <a:rPr lang="en-GB" sz="1800" dirty="0"/>
              <a:t> MB, </a:t>
            </a:r>
            <a:r>
              <a:rPr lang="en-GB" sz="1800" dirty="0" smtClean="0"/>
              <a:t>et al. J </a:t>
            </a:r>
            <a:r>
              <a:rPr lang="en-GB" sz="1800" dirty="0"/>
              <a:t>Trauma Stress. </a:t>
            </a:r>
            <a:r>
              <a:rPr lang="en-GB" sz="1800" dirty="0" smtClean="0"/>
              <a:t>2009;22</a:t>
            </a:r>
            <a:r>
              <a:rPr lang="en-GB" sz="1800" dirty="0"/>
              <a:t>(1):74-</a:t>
            </a:r>
            <a:r>
              <a:rPr lang="en-GB" sz="1800" dirty="0" smtClean="0"/>
              <a:t>8.</a:t>
            </a:r>
            <a:endParaRPr lang="en-GB" sz="1800" dirty="0"/>
          </a:p>
          <a:p>
            <a:pPr>
              <a:lnSpc>
                <a:spcPct val="100000"/>
              </a:lnSpc>
            </a:pPr>
            <a:r>
              <a:rPr lang="en-GB" sz="1800" dirty="0" err="1" smtClean="0"/>
              <a:t>Stylianou</a:t>
            </a:r>
            <a:r>
              <a:rPr lang="en-GB" sz="1800" dirty="0" smtClean="0"/>
              <a:t> </a:t>
            </a:r>
            <a:r>
              <a:rPr lang="en-GB" sz="1800" dirty="0"/>
              <a:t>et al., Burns 2015;41:925-934.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Taylor et al., </a:t>
            </a:r>
            <a:r>
              <a:rPr lang="en-GB" sz="1800" dirty="0" err="1"/>
              <a:t>PLoS</a:t>
            </a:r>
            <a:r>
              <a:rPr lang="en-GB" sz="1800" dirty="0"/>
              <a:t> ONE 2018;13(3): e0194085.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Christodoulou et al., J </a:t>
            </a:r>
            <a:r>
              <a:rPr lang="en-GB" sz="1800" dirty="0" err="1"/>
              <a:t>Clin</a:t>
            </a:r>
            <a:r>
              <a:rPr lang="en-GB" sz="1800" dirty="0"/>
              <a:t> </a:t>
            </a:r>
            <a:r>
              <a:rPr lang="en-GB" sz="1800" dirty="0" err="1"/>
              <a:t>Epidemiol</a:t>
            </a:r>
            <a:r>
              <a:rPr lang="en-GB" sz="1800" dirty="0"/>
              <a:t> 2019;110:12-22.</a:t>
            </a:r>
          </a:p>
        </p:txBody>
      </p:sp>
    </p:spTree>
    <p:extLst>
      <p:ext uri="{BB962C8B-B14F-4D97-AF65-F5344CB8AC3E}">
        <p14:creationId xmlns:p14="http://schemas.microsoft.com/office/powerpoint/2010/main" val="278800554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56276483-942D-3640-BE59-2222FE80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Questions?</a:t>
            </a:r>
          </a:p>
        </p:txBody>
      </p:sp>
      <p:pic>
        <p:nvPicPr>
          <p:cNvPr id="2052" name="Picture 4" descr="https://png2.kisspng.com/sh/b2eef83c8e79ca80da930674f9dea3e2/L0KzQYi4UsIxN6d5j5GAYUPkRLXsUsdna5ZpTJC7MUC2Qom9UsE2OWQ8T6I9Nka4QoS8VcM2QV91htk=/5a3a4de27fced4.21032862151377046652355359.png">
            <a:extLst>
              <a:ext uri="{FF2B5EF4-FFF2-40B4-BE49-F238E27FC236}">
                <a16:creationId xmlns:a16="http://schemas.microsoft.com/office/drawing/2014/main" xmlns="" id="{342141AC-E5D9-5245-9296-7FF21722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2" y="1922334"/>
            <a:ext cx="6440556" cy="382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10257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3814CFA-A102-1446-BEDA-EFA831783D10}" type="slidenum">
              <a:rPr lang="tr-TR">
                <a:solidFill>
                  <a:srgbClr val="000000"/>
                </a:solidFill>
                <a:latin typeface="Lucida Bright"/>
                <a:ea typeface="ＭＳ Ｐゴシック"/>
              </a:rPr>
              <a:pPr>
                <a:defRPr/>
              </a:pPr>
              <a:t>6</a:t>
            </a:fld>
            <a:endParaRPr lang="tr-TR">
              <a:solidFill>
                <a:srgbClr val="000000"/>
              </a:solidFill>
              <a:latin typeface="Lucida Bright"/>
              <a:ea typeface="ＭＳ Ｐゴシック"/>
            </a:endParaRPr>
          </a:p>
        </p:txBody>
      </p:sp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808038"/>
            <a:ext cx="8280400" cy="5334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What is Learning?</a:t>
            </a:r>
          </a:p>
        </p:txBody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238" y="1844675"/>
            <a:ext cx="8091487" cy="3128963"/>
          </a:xfrm>
        </p:spPr>
        <p:txBody>
          <a:bodyPr/>
          <a:lstStyle/>
          <a:p>
            <a:pPr marL="355600" indent="-355600" eaLnBrk="1" hangingPunct="1">
              <a:buFont typeface="Wingdings" charset="0"/>
              <a:buNone/>
              <a:defRPr/>
            </a:pPr>
            <a:r>
              <a:rPr lang="en-US" smtClean="0">
                <a:solidFill>
                  <a:srgbClr val="CC3300"/>
                </a:solidFill>
                <a:cs typeface="+mn-cs"/>
              </a:rPr>
              <a:t>Learning</a:t>
            </a:r>
            <a:r>
              <a:rPr lang="en-US" smtClean="0">
                <a:cs typeface="+mn-cs"/>
              </a:rPr>
              <a:t> = </a:t>
            </a:r>
            <a:r>
              <a:rPr lang="en-US" smtClean="0">
                <a:solidFill>
                  <a:srgbClr val="2A8487"/>
                </a:solidFill>
                <a:cs typeface="+mn-cs"/>
              </a:rPr>
              <a:t>Improving with experience at some task</a:t>
            </a:r>
          </a:p>
          <a:p>
            <a:pPr marL="355600" indent="-355600" eaLnBrk="1" hangingPunct="1">
              <a:defRPr/>
            </a:pPr>
            <a:r>
              <a:rPr lang="en-US" smtClean="0">
                <a:cs typeface="+mn-cs"/>
              </a:rPr>
              <a:t>Improve over </a:t>
            </a:r>
            <a:r>
              <a:rPr lang="en-US" smtClean="0">
                <a:solidFill>
                  <a:srgbClr val="2A8487"/>
                </a:solidFill>
                <a:cs typeface="+mn-cs"/>
              </a:rPr>
              <a:t>task T</a:t>
            </a:r>
          </a:p>
          <a:p>
            <a:pPr marL="355600" indent="-355600" eaLnBrk="1" hangingPunct="1">
              <a:defRPr/>
            </a:pPr>
            <a:r>
              <a:rPr lang="en-US" smtClean="0">
                <a:cs typeface="+mn-cs"/>
              </a:rPr>
              <a:t>with respect to </a:t>
            </a:r>
            <a:r>
              <a:rPr lang="en-US" smtClean="0">
                <a:solidFill>
                  <a:srgbClr val="2A8487"/>
                </a:solidFill>
                <a:cs typeface="+mn-cs"/>
              </a:rPr>
              <a:t>performance measure P</a:t>
            </a:r>
          </a:p>
          <a:p>
            <a:pPr marL="355600" indent="-355600" eaLnBrk="1" hangingPunct="1">
              <a:defRPr/>
            </a:pPr>
            <a:r>
              <a:rPr lang="en-US" smtClean="0">
                <a:cs typeface="+mn-cs"/>
              </a:rPr>
              <a:t>based on </a:t>
            </a:r>
            <a:r>
              <a:rPr lang="en-US" smtClean="0">
                <a:solidFill>
                  <a:srgbClr val="2A8487"/>
                </a:solidFill>
                <a:cs typeface="+mn-cs"/>
              </a:rPr>
              <a:t>experience E</a:t>
            </a:r>
          </a:p>
          <a:p>
            <a:pPr marL="355600" indent="-355600" eaLnBrk="1" hangingPunct="1">
              <a:defRPr/>
            </a:pPr>
            <a:endParaRPr lang="en-US" smtClean="0">
              <a:solidFill>
                <a:srgbClr val="2A8487"/>
              </a:solidFill>
              <a:cs typeface="+mn-cs"/>
            </a:endParaRPr>
          </a:p>
          <a:p>
            <a:pPr marL="355600" indent="-355600" eaLnBrk="1" hangingPunct="1">
              <a:buFont typeface="Wingdings" charset="0"/>
              <a:buNone/>
              <a:defRPr/>
            </a:pPr>
            <a:r>
              <a:rPr lang="en-US" smtClean="0">
                <a:cs typeface="+mn-cs"/>
              </a:rPr>
              <a:t>E.g. Learn to play checkers</a:t>
            </a:r>
          </a:p>
          <a:p>
            <a:pPr marL="355600" indent="-355600" eaLnBrk="1" hangingPunct="1">
              <a:defRPr/>
            </a:pPr>
            <a:r>
              <a:rPr lang="en-US" smtClean="0">
                <a:cs typeface="+mn-cs"/>
              </a:rPr>
              <a:t>T = play checkers</a:t>
            </a:r>
          </a:p>
          <a:p>
            <a:pPr marL="355600" indent="-355600" eaLnBrk="1" hangingPunct="1">
              <a:defRPr/>
            </a:pPr>
            <a:r>
              <a:rPr lang="en-US" smtClean="0">
                <a:cs typeface="+mn-cs"/>
              </a:rPr>
              <a:t>P = % of games won</a:t>
            </a:r>
          </a:p>
          <a:p>
            <a:pPr marL="355600" indent="-355600" eaLnBrk="1" hangingPunct="1">
              <a:defRPr/>
            </a:pPr>
            <a:r>
              <a:rPr lang="en-US" smtClean="0">
                <a:cs typeface="+mn-cs"/>
              </a:rPr>
              <a:t>E = opportunity to play</a:t>
            </a:r>
          </a:p>
        </p:txBody>
      </p:sp>
      <p:pic>
        <p:nvPicPr>
          <p:cNvPr id="6" name="Picture 8" descr="0262012111-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356992"/>
            <a:ext cx="2808312" cy="3353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7350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765F8E-1B6D-41F2-A000-D12ACE10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FED05E8-5C25-4A10-9E7D-E924FD6A2E4D}"/>
              </a:ext>
            </a:extLst>
          </p:cNvPr>
          <p:cNvSpPr/>
          <p:nvPr/>
        </p:nvSpPr>
        <p:spPr>
          <a:xfrm>
            <a:off x="739896" y="2084394"/>
            <a:ext cx="2024743" cy="597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Machine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C8A4718-00E9-4D2B-9A4E-19D17EC1B52F}"/>
              </a:ext>
            </a:extLst>
          </p:cNvPr>
          <p:cNvSpPr/>
          <p:nvPr/>
        </p:nvSpPr>
        <p:spPr>
          <a:xfrm>
            <a:off x="2088500" y="2898034"/>
            <a:ext cx="2024743" cy="597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Supervised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="" xmlns:a16="http://schemas.microsoft.com/office/drawing/2014/main" id="{8B9BD791-0F5B-4312-ADA4-2596FD2752A6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6200000" flipH="1">
            <a:off x="1662854" y="2770967"/>
            <a:ext cx="515061" cy="3362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0490A000-990D-4982-B8BF-345839A088BB}"/>
              </a:ext>
            </a:extLst>
          </p:cNvPr>
          <p:cNvSpPr/>
          <p:nvPr/>
        </p:nvSpPr>
        <p:spPr>
          <a:xfrm>
            <a:off x="4297481" y="2728812"/>
            <a:ext cx="4168521" cy="22486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correct classes/labels of the training data are known</a:t>
            </a: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</a:rPr>
              <a:t>Regression/ classification</a:t>
            </a: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</a:rPr>
              <a:t>This is what we will focus on today</a:t>
            </a:r>
          </a:p>
        </p:txBody>
      </p:sp>
    </p:spTree>
    <p:extLst>
      <p:ext uri="{BB962C8B-B14F-4D97-AF65-F5344CB8AC3E}">
        <p14:creationId xmlns:p14="http://schemas.microsoft.com/office/powerpoint/2010/main" val="20572164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765F8E-1B6D-41F2-A000-D12ACE10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FED05E8-5C25-4A10-9E7D-E924FD6A2E4D}"/>
              </a:ext>
            </a:extLst>
          </p:cNvPr>
          <p:cNvSpPr/>
          <p:nvPr/>
        </p:nvSpPr>
        <p:spPr>
          <a:xfrm>
            <a:off x="739896" y="2084394"/>
            <a:ext cx="2024743" cy="597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Machine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C8A4718-00E9-4D2B-9A4E-19D17EC1B52F}"/>
              </a:ext>
            </a:extLst>
          </p:cNvPr>
          <p:cNvSpPr/>
          <p:nvPr/>
        </p:nvSpPr>
        <p:spPr>
          <a:xfrm>
            <a:off x="2088500" y="2898034"/>
            <a:ext cx="2024743" cy="597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Supervised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C32CA68-5729-4010-913B-424E9B1463CA}"/>
              </a:ext>
            </a:extLst>
          </p:cNvPr>
          <p:cNvSpPr/>
          <p:nvPr/>
        </p:nvSpPr>
        <p:spPr>
          <a:xfrm>
            <a:off x="2088500" y="3879581"/>
            <a:ext cx="2024743" cy="597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Unsupervised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="" xmlns:a16="http://schemas.microsoft.com/office/drawing/2014/main" id="{8B9BD791-0F5B-4312-ADA4-2596FD2752A6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6200000" flipH="1">
            <a:off x="1662854" y="2770967"/>
            <a:ext cx="515061" cy="3362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="" xmlns:a16="http://schemas.microsoft.com/office/drawing/2014/main" id="{5A995D7E-11A3-4BD0-B7E8-954F967D467F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1172080" y="3261741"/>
            <a:ext cx="1496608" cy="3362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5B254673-1EE3-4F93-802B-DB5CE0230097}"/>
              </a:ext>
            </a:extLst>
          </p:cNvPr>
          <p:cNvSpPr/>
          <p:nvPr/>
        </p:nvSpPr>
        <p:spPr>
          <a:xfrm>
            <a:off x="4226767" y="3819038"/>
            <a:ext cx="4168521" cy="17658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correct classes/labels of the training data are NOT known</a:t>
            </a: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</a:rPr>
              <a:t>Clustering/ pattern discovery</a:t>
            </a:r>
          </a:p>
        </p:txBody>
      </p:sp>
    </p:spTree>
    <p:extLst>
      <p:ext uri="{BB962C8B-B14F-4D97-AF65-F5344CB8AC3E}">
        <p14:creationId xmlns:p14="http://schemas.microsoft.com/office/powerpoint/2010/main" val="6654602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765F8E-1B6D-41F2-A000-D12ACE10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FED05E8-5C25-4A10-9E7D-E924FD6A2E4D}"/>
              </a:ext>
            </a:extLst>
          </p:cNvPr>
          <p:cNvSpPr/>
          <p:nvPr/>
        </p:nvSpPr>
        <p:spPr>
          <a:xfrm>
            <a:off x="739896" y="2084394"/>
            <a:ext cx="2024743" cy="597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Machine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C8A4718-00E9-4D2B-9A4E-19D17EC1B52F}"/>
              </a:ext>
            </a:extLst>
          </p:cNvPr>
          <p:cNvSpPr/>
          <p:nvPr/>
        </p:nvSpPr>
        <p:spPr>
          <a:xfrm>
            <a:off x="2088500" y="2898034"/>
            <a:ext cx="2024743" cy="597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Supervised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C32CA68-5729-4010-913B-424E9B1463CA}"/>
              </a:ext>
            </a:extLst>
          </p:cNvPr>
          <p:cNvSpPr/>
          <p:nvPr/>
        </p:nvSpPr>
        <p:spPr>
          <a:xfrm>
            <a:off x="2088500" y="3879581"/>
            <a:ext cx="2024743" cy="597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Unsupervised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8EE4C68-7188-427C-BA51-8BDDC0267D76}"/>
              </a:ext>
            </a:extLst>
          </p:cNvPr>
          <p:cNvSpPr/>
          <p:nvPr/>
        </p:nvSpPr>
        <p:spPr>
          <a:xfrm>
            <a:off x="2088501" y="4861129"/>
            <a:ext cx="2024743" cy="597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Reinforcement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="" xmlns:a16="http://schemas.microsoft.com/office/drawing/2014/main" id="{8B9BD791-0F5B-4312-ADA4-2596FD2752A6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6200000" flipH="1">
            <a:off x="1662854" y="2770967"/>
            <a:ext cx="515061" cy="3362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="" xmlns:a16="http://schemas.microsoft.com/office/drawing/2014/main" id="{5A995D7E-11A3-4BD0-B7E8-954F967D467F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1172080" y="3261741"/>
            <a:ext cx="1496608" cy="3362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="" xmlns:a16="http://schemas.microsoft.com/office/drawing/2014/main" id="{18E4E6B8-29C3-4D34-AA67-6D15075CDED4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681306" y="3752514"/>
            <a:ext cx="2478156" cy="33623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5BBA19BC-6F19-4C6F-8D86-9E422436C140}"/>
              </a:ext>
            </a:extLst>
          </p:cNvPr>
          <p:cNvSpPr/>
          <p:nvPr/>
        </p:nvSpPr>
        <p:spPr>
          <a:xfrm>
            <a:off x="4297481" y="4830169"/>
            <a:ext cx="4168521" cy="892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Learning from feedback from environment (e.g. self-driving cars)</a:t>
            </a:r>
          </a:p>
        </p:txBody>
      </p:sp>
    </p:spTree>
    <p:extLst>
      <p:ext uri="{BB962C8B-B14F-4D97-AF65-F5344CB8AC3E}">
        <p14:creationId xmlns:p14="http://schemas.microsoft.com/office/powerpoint/2010/main" val="2051487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10.xml><?xml version="1.0" encoding="utf-8"?>
<a:theme xmlns:a="http://schemas.openxmlformats.org/drawingml/2006/main" name="2_Office Theme">
  <a:themeElements>
    <a:clrScheme name="The Farr Institute Colours">
      <a:dk1>
        <a:srgbClr val="636463"/>
      </a:dk1>
      <a:lt1>
        <a:sysClr val="window" lastClr="FFFFFF"/>
      </a:lt1>
      <a:dk2>
        <a:srgbClr val="105B67"/>
      </a:dk2>
      <a:lt2>
        <a:srgbClr val="DDDEDD"/>
      </a:lt2>
      <a:accent1>
        <a:srgbClr val="814574"/>
      </a:accent1>
      <a:accent2>
        <a:srgbClr val="7FB230"/>
      </a:accent2>
      <a:accent3>
        <a:srgbClr val="E67F38"/>
      </a:accent3>
      <a:accent4>
        <a:srgbClr val="FFFFFE"/>
      </a:accent4>
      <a:accent5>
        <a:srgbClr val="FFFFFE"/>
      </a:accent5>
      <a:accent6>
        <a:srgbClr val="FFFFFE"/>
      </a:accent6>
      <a:hlink>
        <a:srgbClr val="7FB230"/>
      </a:hlink>
      <a:folHlink>
        <a:srgbClr val="7FB23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12.xml><?xml version="1.0" encoding="utf-8"?>
<a:theme xmlns:a="http://schemas.openxmlformats.org/drawingml/2006/main" name="4_Office Theme">
  <a:themeElements>
    <a:clrScheme name="The Farr Institute Colours">
      <a:dk1>
        <a:srgbClr val="636463"/>
      </a:dk1>
      <a:lt1>
        <a:sysClr val="window" lastClr="FFFFFF"/>
      </a:lt1>
      <a:dk2>
        <a:srgbClr val="105B67"/>
      </a:dk2>
      <a:lt2>
        <a:srgbClr val="DDDEDD"/>
      </a:lt2>
      <a:accent1>
        <a:srgbClr val="814574"/>
      </a:accent1>
      <a:accent2>
        <a:srgbClr val="7FB230"/>
      </a:accent2>
      <a:accent3>
        <a:srgbClr val="E67F38"/>
      </a:accent3>
      <a:accent4>
        <a:srgbClr val="FFFFFE"/>
      </a:accent4>
      <a:accent5>
        <a:srgbClr val="FFFFFE"/>
      </a:accent5>
      <a:accent6>
        <a:srgbClr val="FFFFFE"/>
      </a:accent6>
      <a:hlink>
        <a:srgbClr val="7FB230"/>
      </a:hlink>
      <a:folHlink>
        <a:srgbClr val="7FB23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The Farr Institute Colours">
      <a:dk1>
        <a:srgbClr val="636463"/>
      </a:dk1>
      <a:lt1>
        <a:sysClr val="window" lastClr="FFFFFF"/>
      </a:lt1>
      <a:dk2>
        <a:srgbClr val="105B67"/>
      </a:dk2>
      <a:lt2>
        <a:srgbClr val="DDDEDD"/>
      </a:lt2>
      <a:accent1>
        <a:srgbClr val="814574"/>
      </a:accent1>
      <a:accent2>
        <a:srgbClr val="7FB230"/>
      </a:accent2>
      <a:accent3>
        <a:srgbClr val="E67F38"/>
      </a:accent3>
      <a:accent4>
        <a:srgbClr val="FFFFFE"/>
      </a:accent4>
      <a:accent5>
        <a:srgbClr val="FFFFFE"/>
      </a:accent5>
      <a:accent6>
        <a:srgbClr val="FFFFFE"/>
      </a:accent6>
      <a:hlink>
        <a:srgbClr val="7FB230"/>
      </a:hlink>
      <a:folHlink>
        <a:srgbClr val="7FB23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Lucida Bright"/>
        <a:ea typeface="ＭＳ Ｐゴシック"/>
        <a:cs typeface=""/>
      </a:majorFont>
      <a:minorFont>
        <a:latin typeface="Lucida Bright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Lucida Bright"/>
        <a:ea typeface="ＭＳ Ｐゴシック"/>
        <a:cs typeface=""/>
      </a:majorFont>
      <a:minorFont>
        <a:latin typeface="Lucida Bright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Lucida Bright"/>
        <a:ea typeface="ＭＳ Ｐゴシック"/>
        <a:cs typeface=""/>
      </a:majorFont>
      <a:minorFont>
        <a:latin typeface="Lucida Bright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Office Theme">
  <a:themeElements>
    <a:clrScheme name="The Farr Institute Colours">
      <a:dk1>
        <a:srgbClr val="636463"/>
      </a:dk1>
      <a:lt1>
        <a:sysClr val="window" lastClr="FFFFFF"/>
      </a:lt1>
      <a:dk2>
        <a:srgbClr val="105B67"/>
      </a:dk2>
      <a:lt2>
        <a:srgbClr val="DDDEDD"/>
      </a:lt2>
      <a:accent1>
        <a:srgbClr val="814574"/>
      </a:accent1>
      <a:accent2>
        <a:srgbClr val="7FB230"/>
      </a:accent2>
      <a:accent3>
        <a:srgbClr val="E67F38"/>
      </a:accent3>
      <a:accent4>
        <a:srgbClr val="FFFFFE"/>
      </a:accent4>
      <a:accent5>
        <a:srgbClr val="FFFFFE"/>
      </a:accent5>
      <a:accent6>
        <a:srgbClr val="FFFFFE"/>
      </a:accent6>
      <a:hlink>
        <a:srgbClr val="7FB230"/>
      </a:hlink>
      <a:folHlink>
        <a:srgbClr val="7FB23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_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2677</TotalTime>
  <Words>1264</Words>
  <Application>Microsoft Macintosh PowerPoint</Application>
  <PresentationFormat>On-screen Show (4:3)</PresentationFormat>
  <Paragraphs>241</Paragraphs>
  <Slides>53</Slides>
  <Notes>17</Notes>
  <HiddenSlides>0</HiddenSlides>
  <MMClips>0</MMClips>
  <ScaleCrop>false</ScaleCrop>
  <HeadingPairs>
    <vt:vector size="6" baseType="variant">
      <vt:variant>
        <vt:lpstr>Theme</vt:lpstr>
      </vt:variant>
      <vt:variant>
        <vt:i4>12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7" baseType="lpstr">
      <vt:lpstr>Retrospect</vt:lpstr>
      <vt:lpstr>1_Retrospect</vt:lpstr>
      <vt:lpstr>Office Theme</vt:lpstr>
      <vt:lpstr>Pixel</vt:lpstr>
      <vt:lpstr>1_Pixel</vt:lpstr>
      <vt:lpstr>2_Pixel</vt:lpstr>
      <vt:lpstr>3_Office Theme</vt:lpstr>
      <vt:lpstr>1_LC.BRev.FY97</vt:lpstr>
      <vt:lpstr>LC.BRev.FY97</vt:lpstr>
      <vt:lpstr>2_Office Theme</vt:lpstr>
      <vt:lpstr>2_Retrospect</vt:lpstr>
      <vt:lpstr>4_Office Theme</vt:lpstr>
      <vt:lpstr>Equation</vt:lpstr>
      <vt:lpstr>Visio</vt:lpstr>
      <vt:lpstr>Machine Learning</vt:lpstr>
      <vt:lpstr>Overview</vt:lpstr>
      <vt:lpstr>Good books</vt:lpstr>
      <vt:lpstr>Online courses</vt:lpstr>
      <vt:lpstr>Introduction</vt:lpstr>
      <vt:lpstr>What is Learning?</vt:lpstr>
      <vt:lpstr>Types of ML</vt:lpstr>
      <vt:lpstr>Types of ML</vt:lpstr>
      <vt:lpstr>Types of ML</vt:lpstr>
      <vt:lpstr>Supervised learning</vt:lpstr>
      <vt:lpstr>Machine Learning vs. Statistics</vt:lpstr>
      <vt:lpstr>PowerPoint Presentation</vt:lpstr>
      <vt:lpstr>PowerPoint Presentation</vt:lpstr>
      <vt:lpstr>Overview</vt:lpstr>
      <vt:lpstr>Decision trees</vt:lpstr>
      <vt:lpstr>Trees: segmenting  the input space</vt:lpstr>
      <vt:lpstr>Trees: segmenting the input space</vt:lpstr>
      <vt:lpstr>Selecting the optimal size of the tree</vt:lpstr>
      <vt:lpstr>Trees versus linear models</vt:lpstr>
      <vt:lpstr>Overview</vt:lpstr>
      <vt:lpstr>Bootstrap aggregation (bagging)</vt:lpstr>
      <vt:lpstr>Bootstrap aggregation (bagging) – continued</vt:lpstr>
      <vt:lpstr>Bagging depicted</vt:lpstr>
      <vt:lpstr>Random forests</vt:lpstr>
      <vt:lpstr>How to choose the parameter m?</vt:lpstr>
      <vt:lpstr>Random forests – example</vt:lpstr>
      <vt:lpstr>Overview</vt:lpstr>
      <vt:lpstr>Support Vector Machines (SVMs)</vt:lpstr>
      <vt:lpstr>Support Vectors</vt:lpstr>
      <vt:lpstr>What if decision boundary is not linear?</vt:lpstr>
      <vt:lpstr>Nonlinear SVMs</vt:lpstr>
      <vt:lpstr>Overview</vt:lpstr>
      <vt:lpstr>The artificial neuron</vt:lpstr>
      <vt:lpstr>Perceptron (Rosenblatt, 1958)</vt:lpstr>
      <vt:lpstr>Multilayer perceptron</vt:lpstr>
      <vt:lpstr>Backpropagation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networks</vt:lpstr>
      <vt:lpstr>Overview</vt:lpstr>
      <vt:lpstr>“No free lunch” theorem</vt:lpstr>
      <vt:lpstr>PowerPoint Presentation</vt:lpstr>
      <vt:lpstr>PowerPoint Presentation</vt:lpstr>
      <vt:lpstr>PowerPoint Presentation</vt:lpstr>
      <vt:lpstr>So, when to use what?</vt:lpstr>
      <vt:lpstr>Overview</vt:lpstr>
      <vt:lpstr>Summary:  Machine Learning</vt:lpstr>
      <vt:lpstr>Further reading</vt:lpstr>
      <vt:lpstr>Questions?</vt:lpstr>
    </vt:vector>
  </TitlesOfParts>
  <Company>University of Manchester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Prediction Modelling: approaches to evidence synthesis and longitudinal modelling</dc:title>
  <dc:creator>Glen Martin</dc:creator>
  <cp:lastModifiedBy>Niels Peek</cp:lastModifiedBy>
  <cp:revision>133</cp:revision>
  <cp:lastPrinted>2019-05-21T08:52:23Z</cp:lastPrinted>
  <dcterms:created xsi:type="dcterms:W3CDTF">2019-05-15T07:34:42Z</dcterms:created>
  <dcterms:modified xsi:type="dcterms:W3CDTF">2019-08-25T08:10:48Z</dcterms:modified>
</cp:coreProperties>
</file>